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71" r:id="rId2"/>
    <p:sldId id="270" r:id="rId3"/>
    <p:sldId id="256" r:id="rId4"/>
    <p:sldId id="267" r:id="rId5"/>
    <p:sldId id="266" r:id="rId6"/>
    <p:sldId id="282" r:id="rId7"/>
    <p:sldId id="268" r:id="rId8"/>
    <p:sldId id="259" r:id="rId9"/>
    <p:sldId id="269" r:id="rId10"/>
    <p:sldId id="272" r:id="rId11"/>
    <p:sldId id="273" r:id="rId12"/>
    <p:sldId id="274" r:id="rId13"/>
    <p:sldId id="276" r:id="rId14"/>
    <p:sldId id="277" r:id="rId15"/>
    <p:sldId id="278" r:id="rId16"/>
    <p:sldId id="279" r:id="rId17"/>
    <p:sldId id="280" r:id="rId18"/>
    <p:sldId id="284" r:id="rId19"/>
    <p:sldId id="281" r:id="rId20"/>
    <p:sldId id="275" r:id="rId21"/>
    <p:sldId id="25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4" d="100"/>
          <a:sy n="114" d="100"/>
        </p:scale>
        <p:origin x="47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AD530E-00B3-4475-A0CE-4DD4833003AE}" type="datetimeFigureOut">
              <a:rPr lang="en-US" smtClean="0"/>
              <a:t>12/16/2021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1781C3-8A20-4BAA-A493-A1D84A9C7C3D}" type="slidenum">
              <a:rPr lang="en-US" smtClean="0"/>
              <a:t>‹#›</a:t>
            </a:fld>
            <a:endParaRPr lang="en-US"/>
          </a:p>
        </p:txBody>
      </p:sp>
    </p:spTree>
    <p:extLst>
      <p:ext uri="{BB962C8B-B14F-4D97-AF65-F5344CB8AC3E}">
        <p14:creationId xmlns:p14="http://schemas.microsoft.com/office/powerpoint/2010/main" val="1415957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B937D-7113-45E0-8F81-C4E4893876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FA68E7-8094-4859-9AF0-85E9C2197C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A26FDE-33C4-4343-9EFA-F5739322AFCA}"/>
              </a:ext>
            </a:extLst>
          </p:cNvPr>
          <p:cNvSpPr>
            <a:spLocks noGrp="1"/>
          </p:cNvSpPr>
          <p:nvPr>
            <p:ph type="dt" sz="half" idx="10"/>
          </p:nvPr>
        </p:nvSpPr>
        <p:spPr/>
        <p:txBody>
          <a:bodyPr/>
          <a:lstStyle/>
          <a:p>
            <a:fld id="{650C0D55-B5D3-4E28-B7C9-F193F7BFA123}" type="datetimeFigureOut">
              <a:rPr lang="en-US" smtClean="0"/>
              <a:t>12/16/2021</a:t>
            </a:fld>
            <a:endParaRPr lang="en-US"/>
          </a:p>
        </p:txBody>
      </p:sp>
      <p:sp>
        <p:nvSpPr>
          <p:cNvPr id="5" name="Footer Placeholder 4">
            <a:extLst>
              <a:ext uri="{FF2B5EF4-FFF2-40B4-BE49-F238E27FC236}">
                <a16:creationId xmlns:a16="http://schemas.microsoft.com/office/drawing/2014/main" id="{10101091-91D3-4F84-AD81-2467D14988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B3D8DA-CCCE-4818-A1C1-0FC01280A07C}"/>
              </a:ext>
            </a:extLst>
          </p:cNvPr>
          <p:cNvSpPr>
            <a:spLocks noGrp="1"/>
          </p:cNvSpPr>
          <p:nvPr>
            <p:ph type="sldNum" sz="quarter" idx="12"/>
          </p:nvPr>
        </p:nvSpPr>
        <p:spPr/>
        <p:txBody>
          <a:bodyPr/>
          <a:lstStyle/>
          <a:p>
            <a:fld id="{54C5A480-842C-49AA-877C-E3BB365E07FD}" type="slidenum">
              <a:rPr lang="en-US" smtClean="0"/>
              <a:t>‹#›</a:t>
            </a:fld>
            <a:endParaRPr lang="en-US"/>
          </a:p>
        </p:txBody>
      </p:sp>
    </p:spTree>
    <p:extLst>
      <p:ext uri="{BB962C8B-B14F-4D97-AF65-F5344CB8AC3E}">
        <p14:creationId xmlns:p14="http://schemas.microsoft.com/office/powerpoint/2010/main" val="1176421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0F9A0-C459-4380-9F35-D7BEA8DEF3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EC821C-37D1-40C9-AA0E-B71A4762DD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8BAA01-BF10-4204-B8F8-F91D26A189A4}"/>
              </a:ext>
            </a:extLst>
          </p:cNvPr>
          <p:cNvSpPr>
            <a:spLocks noGrp="1"/>
          </p:cNvSpPr>
          <p:nvPr>
            <p:ph type="dt" sz="half" idx="10"/>
          </p:nvPr>
        </p:nvSpPr>
        <p:spPr/>
        <p:txBody>
          <a:bodyPr/>
          <a:lstStyle/>
          <a:p>
            <a:fld id="{650C0D55-B5D3-4E28-B7C9-F193F7BFA123}" type="datetimeFigureOut">
              <a:rPr lang="en-US" smtClean="0"/>
              <a:t>12/16/2021</a:t>
            </a:fld>
            <a:endParaRPr lang="en-US"/>
          </a:p>
        </p:txBody>
      </p:sp>
      <p:sp>
        <p:nvSpPr>
          <p:cNvPr id="5" name="Footer Placeholder 4">
            <a:extLst>
              <a:ext uri="{FF2B5EF4-FFF2-40B4-BE49-F238E27FC236}">
                <a16:creationId xmlns:a16="http://schemas.microsoft.com/office/drawing/2014/main" id="{82329FE0-8048-46FF-93F9-EF0CFD1BEF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545517-A9C6-4CA9-B88E-859F10BABD93}"/>
              </a:ext>
            </a:extLst>
          </p:cNvPr>
          <p:cNvSpPr>
            <a:spLocks noGrp="1"/>
          </p:cNvSpPr>
          <p:nvPr>
            <p:ph type="sldNum" sz="quarter" idx="12"/>
          </p:nvPr>
        </p:nvSpPr>
        <p:spPr/>
        <p:txBody>
          <a:bodyPr/>
          <a:lstStyle/>
          <a:p>
            <a:fld id="{54C5A480-842C-49AA-877C-E3BB365E07FD}" type="slidenum">
              <a:rPr lang="en-US" smtClean="0"/>
              <a:t>‹#›</a:t>
            </a:fld>
            <a:endParaRPr lang="en-US"/>
          </a:p>
        </p:txBody>
      </p:sp>
    </p:spTree>
    <p:extLst>
      <p:ext uri="{BB962C8B-B14F-4D97-AF65-F5344CB8AC3E}">
        <p14:creationId xmlns:p14="http://schemas.microsoft.com/office/powerpoint/2010/main" val="304304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2C3F0-76EF-41CE-A178-022EDD6206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F61D8E-3454-408A-B61D-16DFDAFCB5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2FD17F-2F0B-497D-91C5-1402A45C20D6}"/>
              </a:ext>
            </a:extLst>
          </p:cNvPr>
          <p:cNvSpPr>
            <a:spLocks noGrp="1"/>
          </p:cNvSpPr>
          <p:nvPr>
            <p:ph type="dt" sz="half" idx="10"/>
          </p:nvPr>
        </p:nvSpPr>
        <p:spPr/>
        <p:txBody>
          <a:bodyPr/>
          <a:lstStyle/>
          <a:p>
            <a:fld id="{650C0D55-B5D3-4E28-B7C9-F193F7BFA123}" type="datetimeFigureOut">
              <a:rPr lang="en-US" smtClean="0"/>
              <a:t>12/16/2021</a:t>
            </a:fld>
            <a:endParaRPr lang="en-US"/>
          </a:p>
        </p:txBody>
      </p:sp>
      <p:sp>
        <p:nvSpPr>
          <p:cNvPr id="5" name="Footer Placeholder 4">
            <a:extLst>
              <a:ext uri="{FF2B5EF4-FFF2-40B4-BE49-F238E27FC236}">
                <a16:creationId xmlns:a16="http://schemas.microsoft.com/office/drawing/2014/main" id="{BC033F35-F2B9-419F-99FD-F81F2BD8DC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9C0226-9F99-4404-B035-57C18BE28ABA}"/>
              </a:ext>
            </a:extLst>
          </p:cNvPr>
          <p:cNvSpPr>
            <a:spLocks noGrp="1"/>
          </p:cNvSpPr>
          <p:nvPr>
            <p:ph type="sldNum" sz="quarter" idx="12"/>
          </p:nvPr>
        </p:nvSpPr>
        <p:spPr/>
        <p:txBody>
          <a:bodyPr/>
          <a:lstStyle/>
          <a:p>
            <a:fld id="{54C5A480-842C-49AA-877C-E3BB365E07FD}" type="slidenum">
              <a:rPr lang="en-US" smtClean="0"/>
              <a:t>‹#›</a:t>
            </a:fld>
            <a:endParaRPr lang="en-US"/>
          </a:p>
        </p:txBody>
      </p:sp>
    </p:spTree>
    <p:extLst>
      <p:ext uri="{BB962C8B-B14F-4D97-AF65-F5344CB8AC3E}">
        <p14:creationId xmlns:p14="http://schemas.microsoft.com/office/powerpoint/2010/main" val="722068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A7D61-1FEA-4C68-A15B-D50358C00D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3BF73F-A189-4176-93CB-00EDCFF8F1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B1227-0F6E-4401-B908-2B2CBA5FBC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1295264-0FAF-45AC-9C3E-88C044665BA6}"/>
              </a:ext>
            </a:extLst>
          </p:cNvPr>
          <p:cNvSpPr>
            <a:spLocks noGrp="1"/>
          </p:cNvSpPr>
          <p:nvPr>
            <p:ph type="dt" sz="half" idx="10"/>
          </p:nvPr>
        </p:nvSpPr>
        <p:spPr/>
        <p:txBody>
          <a:bodyPr/>
          <a:lstStyle/>
          <a:p>
            <a:fld id="{650C0D55-B5D3-4E28-B7C9-F193F7BFA123}" type="datetimeFigureOut">
              <a:rPr lang="en-US" smtClean="0"/>
              <a:t>12/16/2021</a:t>
            </a:fld>
            <a:endParaRPr lang="en-US"/>
          </a:p>
        </p:txBody>
      </p:sp>
      <p:sp>
        <p:nvSpPr>
          <p:cNvPr id="6" name="Footer Placeholder 5">
            <a:extLst>
              <a:ext uri="{FF2B5EF4-FFF2-40B4-BE49-F238E27FC236}">
                <a16:creationId xmlns:a16="http://schemas.microsoft.com/office/drawing/2014/main" id="{F29DE4E3-E3A8-4E0E-8EA0-09B330445D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B6447D-3E4D-4AF1-9518-564BD5DE41D5}"/>
              </a:ext>
            </a:extLst>
          </p:cNvPr>
          <p:cNvSpPr>
            <a:spLocks noGrp="1"/>
          </p:cNvSpPr>
          <p:nvPr>
            <p:ph type="sldNum" sz="quarter" idx="12"/>
          </p:nvPr>
        </p:nvSpPr>
        <p:spPr/>
        <p:txBody>
          <a:bodyPr/>
          <a:lstStyle/>
          <a:p>
            <a:fld id="{54C5A480-842C-49AA-877C-E3BB365E07FD}" type="slidenum">
              <a:rPr lang="en-US" smtClean="0"/>
              <a:t>‹#›</a:t>
            </a:fld>
            <a:endParaRPr lang="en-US"/>
          </a:p>
        </p:txBody>
      </p:sp>
    </p:spTree>
    <p:extLst>
      <p:ext uri="{BB962C8B-B14F-4D97-AF65-F5344CB8AC3E}">
        <p14:creationId xmlns:p14="http://schemas.microsoft.com/office/powerpoint/2010/main" val="2119779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34EC3-0542-43CC-9859-0BC10B89BC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B8139C-2608-42C1-A83B-1646A521E1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A9DC15-6DF8-4381-94CC-34F4084B99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6A9B91-A6D9-421C-8B9B-C71766F7FF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084BB4-3FDC-42D9-B023-C0C1B35445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F1266A-3FBE-4769-91A5-97FE373EB860}"/>
              </a:ext>
            </a:extLst>
          </p:cNvPr>
          <p:cNvSpPr>
            <a:spLocks noGrp="1"/>
          </p:cNvSpPr>
          <p:nvPr>
            <p:ph type="dt" sz="half" idx="10"/>
          </p:nvPr>
        </p:nvSpPr>
        <p:spPr/>
        <p:txBody>
          <a:bodyPr/>
          <a:lstStyle/>
          <a:p>
            <a:fld id="{650C0D55-B5D3-4E28-B7C9-F193F7BFA123}" type="datetimeFigureOut">
              <a:rPr lang="en-US" smtClean="0"/>
              <a:t>12/16/2021</a:t>
            </a:fld>
            <a:endParaRPr lang="en-US"/>
          </a:p>
        </p:txBody>
      </p:sp>
      <p:sp>
        <p:nvSpPr>
          <p:cNvPr id="8" name="Footer Placeholder 7">
            <a:extLst>
              <a:ext uri="{FF2B5EF4-FFF2-40B4-BE49-F238E27FC236}">
                <a16:creationId xmlns:a16="http://schemas.microsoft.com/office/drawing/2014/main" id="{28AEE040-8C3E-4B82-BA41-320F0C16745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04B281-F972-4B47-8DAD-4FD3AF3E482D}"/>
              </a:ext>
            </a:extLst>
          </p:cNvPr>
          <p:cNvSpPr>
            <a:spLocks noGrp="1"/>
          </p:cNvSpPr>
          <p:nvPr>
            <p:ph type="sldNum" sz="quarter" idx="12"/>
          </p:nvPr>
        </p:nvSpPr>
        <p:spPr/>
        <p:txBody>
          <a:bodyPr/>
          <a:lstStyle/>
          <a:p>
            <a:fld id="{54C5A480-842C-49AA-877C-E3BB365E07FD}" type="slidenum">
              <a:rPr lang="en-US" smtClean="0"/>
              <a:t>‹#›</a:t>
            </a:fld>
            <a:endParaRPr lang="en-US"/>
          </a:p>
        </p:txBody>
      </p:sp>
    </p:spTree>
    <p:extLst>
      <p:ext uri="{BB962C8B-B14F-4D97-AF65-F5344CB8AC3E}">
        <p14:creationId xmlns:p14="http://schemas.microsoft.com/office/powerpoint/2010/main" val="2029359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34904-3F2D-40CC-A7CD-548A9A7F5F6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2051B4-2F19-42B4-BB07-C126D26D5F8F}"/>
              </a:ext>
            </a:extLst>
          </p:cNvPr>
          <p:cNvSpPr>
            <a:spLocks noGrp="1"/>
          </p:cNvSpPr>
          <p:nvPr>
            <p:ph type="dt" sz="half" idx="10"/>
          </p:nvPr>
        </p:nvSpPr>
        <p:spPr/>
        <p:txBody>
          <a:bodyPr/>
          <a:lstStyle/>
          <a:p>
            <a:fld id="{650C0D55-B5D3-4E28-B7C9-F193F7BFA123}" type="datetimeFigureOut">
              <a:rPr lang="en-US" smtClean="0"/>
              <a:t>12/16/2021</a:t>
            </a:fld>
            <a:endParaRPr lang="en-US"/>
          </a:p>
        </p:txBody>
      </p:sp>
      <p:sp>
        <p:nvSpPr>
          <p:cNvPr id="4" name="Footer Placeholder 3">
            <a:extLst>
              <a:ext uri="{FF2B5EF4-FFF2-40B4-BE49-F238E27FC236}">
                <a16:creationId xmlns:a16="http://schemas.microsoft.com/office/drawing/2014/main" id="{D575DACD-8E6F-4049-9D0D-66820F50AE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08F0B40-9D25-4A6E-A18D-96DF3DBCBBB6}"/>
              </a:ext>
            </a:extLst>
          </p:cNvPr>
          <p:cNvSpPr>
            <a:spLocks noGrp="1"/>
          </p:cNvSpPr>
          <p:nvPr>
            <p:ph type="sldNum" sz="quarter" idx="12"/>
          </p:nvPr>
        </p:nvSpPr>
        <p:spPr/>
        <p:txBody>
          <a:bodyPr/>
          <a:lstStyle/>
          <a:p>
            <a:fld id="{54C5A480-842C-49AA-877C-E3BB365E07FD}" type="slidenum">
              <a:rPr lang="en-US" smtClean="0"/>
              <a:t>‹#›</a:t>
            </a:fld>
            <a:endParaRPr lang="en-US"/>
          </a:p>
        </p:txBody>
      </p:sp>
    </p:spTree>
    <p:extLst>
      <p:ext uri="{BB962C8B-B14F-4D97-AF65-F5344CB8AC3E}">
        <p14:creationId xmlns:p14="http://schemas.microsoft.com/office/powerpoint/2010/main" val="3092254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A90135-20F6-4A27-92FF-31E1CA3CEA02}"/>
              </a:ext>
            </a:extLst>
          </p:cNvPr>
          <p:cNvSpPr>
            <a:spLocks noGrp="1"/>
          </p:cNvSpPr>
          <p:nvPr>
            <p:ph type="dt" sz="half" idx="10"/>
          </p:nvPr>
        </p:nvSpPr>
        <p:spPr/>
        <p:txBody>
          <a:bodyPr/>
          <a:lstStyle/>
          <a:p>
            <a:fld id="{650C0D55-B5D3-4E28-B7C9-F193F7BFA123}" type="datetimeFigureOut">
              <a:rPr lang="en-US" smtClean="0"/>
              <a:t>12/16/2021</a:t>
            </a:fld>
            <a:endParaRPr lang="en-US"/>
          </a:p>
        </p:txBody>
      </p:sp>
      <p:sp>
        <p:nvSpPr>
          <p:cNvPr id="3" name="Footer Placeholder 2">
            <a:extLst>
              <a:ext uri="{FF2B5EF4-FFF2-40B4-BE49-F238E27FC236}">
                <a16:creationId xmlns:a16="http://schemas.microsoft.com/office/drawing/2014/main" id="{BB5DA728-56B8-4827-9C30-7E884682433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F5E73FA-8B11-4BBA-9AC4-5F6D983E9F7B}"/>
              </a:ext>
            </a:extLst>
          </p:cNvPr>
          <p:cNvSpPr>
            <a:spLocks noGrp="1"/>
          </p:cNvSpPr>
          <p:nvPr>
            <p:ph type="sldNum" sz="quarter" idx="12"/>
          </p:nvPr>
        </p:nvSpPr>
        <p:spPr/>
        <p:txBody>
          <a:bodyPr/>
          <a:lstStyle/>
          <a:p>
            <a:fld id="{54C5A480-842C-49AA-877C-E3BB365E07FD}" type="slidenum">
              <a:rPr lang="en-US" smtClean="0"/>
              <a:t>‹#›</a:t>
            </a:fld>
            <a:endParaRPr lang="en-US"/>
          </a:p>
        </p:txBody>
      </p:sp>
    </p:spTree>
    <p:extLst>
      <p:ext uri="{BB962C8B-B14F-4D97-AF65-F5344CB8AC3E}">
        <p14:creationId xmlns:p14="http://schemas.microsoft.com/office/powerpoint/2010/main" val="3598667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EF367-9C44-4616-9091-1FD0F44820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164F8D-0BC5-4561-A1A3-0F6416DCD3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4739F6-8A29-4A38-AD58-8B7AFDB4CB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186274-94FD-4E0F-A5A1-67556F7B605D}"/>
              </a:ext>
            </a:extLst>
          </p:cNvPr>
          <p:cNvSpPr>
            <a:spLocks noGrp="1"/>
          </p:cNvSpPr>
          <p:nvPr>
            <p:ph type="dt" sz="half" idx="10"/>
          </p:nvPr>
        </p:nvSpPr>
        <p:spPr/>
        <p:txBody>
          <a:bodyPr/>
          <a:lstStyle/>
          <a:p>
            <a:fld id="{650C0D55-B5D3-4E28-B7C9-F193F7BFA123}" type="datetimeFigureOut">
              <a:rPr lang="en-US" smtClean="0"/>
              <a:t>12/16/2021</a:t>
            </a:fld>
            <a:endParaRPr lang="en-US"/>
          </a:p>
        </p:txBody>
      </p:sp>
      <p:sp>
        <p:nvSpPr>
          <p:cNvPr id="6" name="Footer Placeholder 5">
            <a:extLst>
              <a:ext uri="{FF2B5EF4-FFF2-40B4-BE49-F238E27FC236}">
                <a16:creationId xmlns:a16="http://schemas.microsoft.com/office/drawing/2014/main" id="{A6049CA6-F6AB-4B06-9413-FCD2845E6D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10BFC7-BA6A-4F05-95F5-F269E6ECF53C}"/>
              </a:ext>
            </a:extLst>
          </p:cNvPr>
          <p:cNvSpPr>
            <a:spLocks noGrp="1"/>
          </p:cNvSpPr>
          <p:nvPr>
            <p:ph type="sldNum" sz="quarter" idx="12"/>
          </p:nvPr>
        </p:nvSpPr>
        <p:spPr/>
        <p:txBody>
          <a:bodyPr/>
          <a:lstStyle/>
          <a:p>
            <a:fld id="{54C5A480-842C-49AA-877C-E3BB365E07FD}" type="slidenum">
              <a:rPr lang="en-US" smtClean="0"/>
              <a:t>‹#›</a:t>
            </a:fld>
            <a:endParaRPr lang="en-US"/>
          </a:p>
        </p:txBody>
      </p:sp>
    </p:spTree>
    <p:extLst>
      <p:ext uri="{BB962C8B-B14F-4D97-AF65-F5344CB8AC3E}">
        <p14:creationId xmlns:p14="http://schemas.microsoft.com/office/powerpoint/2010/main" val="269229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94B7-AC3B-4A01-B420-A0621C2487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DF1983-2FB3-46E6-A74C-6E010782AF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0B6E7B-BEDB-401C-8F97-49072B26FE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4CBC0E-47A6-4F2F-9AD0-8D4D32058CB7}"/>
              </a:ext>
            </a:extLst>
          </p:cNvPr>
          <p:cNvSpPr>
            <a:spLocks noGrp="1"/>
          </p:cNvSpPr>
          <p:nvPr>
            <p:ph type="dt" sz="half" idx="10"/>
          </p:nvPr>
        </p:nvSpPr>
        <p:spPr/>
        <p:txBody>
          <a:bodyPr/>
          <a:lstStyle/>
          <a:p>
            <a:fld id="{650C0D55-B5D3-4E28-B7C9-F193F7BFA123}" type="datetimeFigureOut">
              <a:rPr lang="en-US" smtClean="0"/>
              <a:t>12/16/2021</a:t>
            </a:fld>
            <a:endParaRPr lang="en-US"/>
          </a:p>
        </p:txBody>
      </p:sp>
      <p:sp>
        <p:nvSpPr>
          <p:cNvPr id="6" name="Footer Placeholder 5">
            <a:extLst>
              <a:ext uri="{FF2B5EF4-FFF2-40B4-BE49-F238E27FC236}">
                <a16:creationId xmlns:a16="http://schemas.microsoft.com/office/drawing/2014/main" id="{1D57C9E0-6286-4FD0-8F76-AF8EBC9D30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D435D1-8C21-42B6-B636-CC512DDC526D}"/>
              </a:ext>
            </a:extLst>
          </p:cNvPr>
          <p:cNvSpPr>
            <a:spLocks noGrp="1"/>
          </p:cNvSpPr>
          <p:nvPr>
            <p:ph type="sldNum" sz="quarter" idx="12"/>
          </p:nvPr>
        </p:nvSpPr>
        <p:spPr/>
        <p:txBody>
          <a:bodyPr/>
          <a:lstStyle/>
          <a:p>
            <a:fld id="{54C5A480-842C-49AA-877C-E3BB365E07FD}" type="slidenum">
              <a:rPr lang="en-US" smtClean="0"/>
              <a:t>‹#›</a:t>
            </a:fld>
            <a:endParaRPr lang="en-US"/>
          </a:p>
        </p:txBody>
      </p:sp>
    </p:spTree>
    <p:extLst>
      <p:ext uri="{BB962C8B-B14F-4D97-AF65-F5344CB8AC3E}">
        <p14:creationId xmlns:p14="http://schemas.microsoft.com/office/powerpoint/2010/main" val="1945311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8F670-F65B-4307-BD80-DF90AB3318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437B55-10CE-4957-8521-2891256BC6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A57DAC-EA4F-4C62-96C0-7CB7A4033EC8}"/>
              </a:ext>
            </a:extLst>
          </p:cNvPr>
          <p:cNvSpPr>
            <a:spLocks noGrp="1"/>
          </p:cNvSpPr>
          <p:nvPr>
            <p:ph type="dt" sz="half" idx="10"/>
          </p:nvPr>
        </p:nvSpPr>
        <p:spPr/>
        <p:txBody>
          <a:bodyPr/>
          <a:lstStyle/>
          <a:p>
            <a:fld id="{650C0D55-B5D3-4E28-B7C9-F193F7BFA123}" type="datetimeFigureOut">
              <a:rPr lang="en-US" smtClean="0"/>
              <a:t>12/16/2021</a:t>
            </a:fld>
            <a:endParaRPr lang="en-US"/>
          </a:p>
        </p:txBody>
      </p:sp>
      <p:sp>
        <p:nvSpPr>
          <p:cNvPr id="5" name="Footer Placeholder 4">
            <a:extLst>
              <a:ext uri="{FF2B5EF4-FFF2-40B4-BE49-F238E27FC236}">
                <a16:creationId xmlns:a16="http://schemas.microsoft.com/office/drawing/2014/main" id="{6F6023E2-4D36-41E4-BB9E-AF3F706AE6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FC73C2-8CC1-4BF2-A430-AF5BA27D99CD}"/>
              </a:ext>
            </a:extLst>
          </p:cNvPr>
          <p:cNvSpPr>
            <a:spLocks noGrp="1"/>
          </p:cNvSpPr>
          <p:nvPr>
            <p:ph type="sldNum" sz="quarter" idx="12"/>
          </p:nvPr>
        </p:nvSpPr>
        <p:spPr/>
        <p:txBody>
          <a:bodyPr/>
          <a:lstStyle/>
          <a:p>
            <a:fld id="{54C5A480-842C-49AA-877C-E3BB365E07FD}" type="slidenum">
              <a:rPr lang="en-US" smtClean="0"/>
              <a:t>‹#›</a:t>
            </a:fld>
            <a:endParaRPr lang="en-US"/>
          </a:p>
        </p:txBody>
      </p:sp>
    </p:spTree>
    <p:extLst>
      <p:ext uri="{BB962C8B-B14F-4D97-AF65-F5344CB8AC3E}">
        <p14:creationId xmlns:p14="http://schemas.microsoft.com/office/powerpoint/2010/main" val="1279582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20E38D-03E5-4AFF-9420-40A33FA42C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35FA61-A1F9-49B5-B280-5BB59528A7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7985C3-7C0D-4EBD-97E8-89E59465B3EE}"/>
              </a:ext>
            </a:extLst>
          </p:cNvPr>
          <p:cNvSpPr>
            <a:spLocks noGrp="1"/>
          </p:cNvSpPr>
          <p:nvPr>
            <p:ph type="dt" sz="half" idx="10"/>
          </p:nvPr>
        </p:nvSpPr>
        <p:spPr/>
        <p:txBody>
          <a:bodyPr/>
          <a:lstStyle/>
          <a:p>
            <a:fld id="{650C0D55-B5D3-4E28-B7C9-F193F7BFA123}" type="datetimeFigureOut">
              <a:rPr lang="en-US" smtClean="0"/>
              <a:t>12/16/2021</a:t>
            </a:fld>
            <a:endParaRPr lang="en-US"/>
          </a:p>
        </p:txBody>
      </p:sp>
      <p:sp>
        <p:nvSpPr>
          <p:cNvPr id="5" name="Footer Placeholder 4">
            <a:extLst>
              <a:ext uri="{FF2B5EF4-FFF2-40B4-BE49-F238E27FC236}">
                <a16:creationId xmlns:a16="http://schemas.microsoft.com/office/drawing/2014/main" id="{2666A369-43A7-46DB-97B3-BE4944B861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76C2C7-E712-400B-9F4C-136484676610}"/>
              </a:ext>
            </a:extLst>
          </p:cNvPr>
          <p:cNvSpPr>
            <a:spLocks noGrp="1"/>
          </p:cNvSpPr>
          <p:nvPr>
            <p:ph type="sldNum" sz="quarter" idx="12"/>
          </p:nvPr>
        </p:nvSpPr>
        <p:spPr/>
        <p:txBody>
          <a:bodyPr/>
          <a:lstStyle/>
          <a:p>
            <a:fld id="{54C5A480-842C-49AA-877C-E3BB365E07FD}" type="slidenum">
              <a:rPr lang="en-US" smtClean="0"/>
              <a:t>‹#›</a:t>
            </a:fld>
            <a:endParaRPr lang="en-US"/>
          </a:p>
        </p:txBody>
      </p:sp>
    </p:spTree>
    <p:extLst>
      <p:ext uri="{BB962C8B-B14F-4D97-AF65-F5344CB8AC3E}">
        <p14:creationId xmlns:p14="http://schemas.microsoft.com/office/powerpoint/2010/main" val="1846842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A9068E-7603-43D0-AFCE-8D9D2762B8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C7B653-67B8-4A37-AC1D-ACEC8FFF55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7AB324-DFF1-4821-B5F9-4E19194C7C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0C0D55-B5D3-4E28-B7C9-F193F7BFA123}" type="datetimeFigureOut">
              <a:rPr lang="en-US" smtClean="0"/>
              <a:t>12/16/2021</a:t>
            </a:fld>
            <a:endParaRPr lang="en-US"/>
          </a:p>
        </p:txBody>
      </p:sp>
      <p:sp>
        <p:nvSpPr>
          <p:cNvPr id="5" name="Footer Placeholder 4">
            <a:extLst>
              <a:ext uri="{FF2B5EF4-FFF2-40B4-BE49-F238E27FC236}">
                <a16:creationId xmlns:a16="http://schemas.microsoft.com/office/drawing/2014/main" id="{1F5F50E9-5EED-48D1-A5D6-2B8404817F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4C96EC-E6D2-4A9A-A0E0-CFFCC95D0F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C5A480-842C-49AA-877C-E3BB365E07FD}" type="slidenum">
              <a:rPr lang="en-US" smtClean="0"/>
              <a:t>‹#›</a:t>
            </a:fld>
            <a:endParaRPr lang="en-US"/>
          </a:p>
        </p:txBody>
      </p:sp>
    </p:spTree>
    <p:extLst>
      <p:ext uri="{BB962C8B-B14F-4D97-AF65-F5344CB8AC3E}">
        <p14:creationId xmlns:p14="http://schemas.microsoft.com/office/powerpoint/2010/main" val="29580100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hyperlink" Target="https://www.ebay.com/itm/173431929028" TargetMode="External"/><Relationship Id="rId3" Type="http://schemas.openxmlformats.org/officeDocument/2006/relationships/hyperlink" Target="https://www.wolverine.com/US/en/merlin-waterproof-composite-toe-6-inch-work-boot/18303W.html?dwvar_18303W_color=W10383#cgid=women-footwear-work-safety-toe&amp;start=1" TargetMode="External"/><Relationship Id="rId7" Type="http://schemas.openxmlformats.org/officeDocument/2006/relationships/hyperlink" Target="https://www.dsw.com/en/us/product/dr.-martens-combs-platform-combat-boot---womens/464416" TargetMode="External"/><Relationship Id="rId2" Type="http://schemas.openxmlformats.org/officeDocument/2006/relationships/hyperlink" Target="https://www.wolverine.com/US/en/xpedite-a-line/31894W.html?dwvar_31894W_color=W20518#cgid=women-footwear-view-all-shoes&amp;start=1" TargetMode="External"/><Relationship Id="rId1" Type="http://schemas.openxmlformats.org/officeDocument/2006/relationships/slideLayout" Target="../slideLayouts/slideLayout2.xml"/><Relationship Id="rId6" Type="http://schemas.openxmlformats.org/officeDocument/2006/relationships/hyperlink" Target="https://www.x90sports.com/p/?iid=55274831&amp;pr=63.99" TargetMode="External"/><Relationship Id="rId5" Type="http://schemas.openxmlformats.org/officeDocument/2006/relationships/hyperlink" Target="https://www.sperry.com/en/saltwater-heel-leather-duck-boot/45751W.html?dwvar_45751W_color=STS85829#cgid=women-shoes-boots&amp;start=1" TargetMode="External"/><Relationship Id="rId10" Type="http://schemas.openxmlformats.org/officeDocument/2006/relationships/hyperlink" Target="https://www.sears.com/unique-bargains-allegra-k-women-s-platform-chunky-heel/p-A080863798#Imagezoom" TargetMode="External"/><Relationship Id="rId4" Type="http://schemas.openxmlformats.org/officeDocument/2006/relationships/hyperlink" Target="https://www.wolverine.com/US/en/torrent-waterproof-duck-boot/50126W.html?dwvar_50126W_color=W880225#cgid=women-outdoor-view-all&amp;start=1" TargetMode="External"/><Relationship Id="rId9" Type="http://schemas.openxmlformats.org/officeDocument/2006/relationships/hyperlink" Target="https://www.walmart.com/ip/Allegra-K-Women-s-Zipper-Platform-Chunky-Heel-Combat-Boots/56601408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E8CB305-1D51-4FDC-ABBD-0D0C6BE2B3C1}"/>
              </a:ext>
            </a:extLst>
          </p:cNvPr>
          <p:cNvSpPr txBox="1">
            <a:spLocks/>
          </p:cNvSpPr>
          <p:nvPr/>
        </p:nvSpPr>
        <p:spPr>
          <a:xfrm>
            <a:off x="7692921" y="299619"/>
            <a:ext cx="4087306" cy="28891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5400" b="1" dirty="0">
                <a:solidFill>
                  <a:srgbClr val="FF0000"/>
                </a:solidFill>
              </a:rPr>
              <a:t>Wolverine</a:t>
            </a:r>
          </a:p>
          <a:p>
            <a:pPr algn="ctr">
              <a:spcAft>
                <a:spcPts val="600"/>
              </a:spcAft>
            </a:pPr>
            <a:r>
              <a:rPr lang="en-US" sz="2800" b="1" dirty="0">
                <a:solidFill>
                  <a:srgbClr val="FF0000"/>
                </a:solidFill>
              </a:rPr>
              <a:t>Spring 2023</a:t>
            </a:r>
          </a:p>
        </p:txBody>
      </p:sp>
      <p:sp>
        <p:nvSpPr>
          <p:cNvPr id="11" name="Freeform: Shape 10">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picture containing text, transport, aircraft&#10;&#10;Description automatically generated">
            <a:extLst>
              <a:ext uri="{FF2B5EF4-FFF2-40B4-BE49-F238E27FC236}">
                <a16:creationId xmlns:a16="http://schemas.microsoft.com/office/drawing/2014/main" id="{2D99C0A1-87F8-423F-8136-EF4C8EB32834}"/>
              </a:ext>
            </a:extLst>
          </p:cNvPr>
          <p:cNvPicPr>
            <a:picLocks noChangeAspect="1"/>
          </p:cNvPicPr>
          <p:nvPr/>
        </p:nvPicPr>
        <p:blipFill rotWithShape="1">
          <a:blip r:embed="rId2">
            <a:extLst>
              <a:ext uri="{28A0092B-C50C-407E-A947-70E740481C1C}">
                <a14:useLocalDpi xmlns:a14="http://schemas.microsoft.com/office/drawing/2010/main" val="0"/>
              </a:ext>
            </a:extLst>
          </a:blip>
          <a:srcRect r="-1" b="2425"/>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8" name="TextBox 7">
            <a:extLst>
              <a:ext uri="{FF2B5EF4-FFF2-40B4-BE49-F238E27FC236}">
                <a16:creationId xmlns:a16="http://schemas.microsoft.com/office/drawing/2014/main" id="{01ED0904-69C0-4E8D-A961-C576F9433F68}"/>
              </a:ext>
            </a:extLst>
          </p:cNvPr>
          <p:cNvSpPr txBox="1"/>
          <p:nvPr/>
        </p:nvSpPr>
        <p:spPr>
          <a:xfrm>
            <a:off x="8869680" y="5146766"/>
            <a:ext cx="3322319" cy="1754326"/>
          </a:xfrm>
          <a:prstGeom prst="rect">
            <a:avLst/>
          </a:prstGeom>
          <a:noFill/>
        </p:spPr>
        <p:txBody>
          <a:bodyPr wrap="square" rtlCol="0">
            <a:spAutoFit/>
          </a:bodyPr>
          <a:lstStyle/>
          <a:p>
            <a:pPr algn="r"/>
            <a:r>
              <a:rPr lang="en-US" dirty="0">
                <a:solidFill>
                  <a:srgbClr val="FF0000"/>
                </a:solidFill>
              </a:rPr>
              <a:t>Randi Jacobs</a:t>
            </a:r>
          </a:p>
          <a:p>
            <a:pPr algn="r"/>
            <a:r>
              <a:rPr lang="en-US" dirty="0">
                <a:solidFill>
                  <a:srgbClr val="FF0000"/>
                </a:solidFill>
              </a:rPr>
              <a:t>#05190127</a:t>
            </a:r>
          </a:p>
          <a:p>
            <a:pPr algn="r"/>
            <a:endParaRPr lang="en-US" dirty="0">
              <a:solidFill>
                <a:srgbClr val="FF0000"/>
              </a:solidFill>
            </a:endParaRPr>
          </a:p>
          <a:p>
            <a:pPr algn="r"/>
            <a:r>
              <a:rPr lang="en-US" dirty="0">
                <a:solidFill>
                  <a:srgbClr val="FF0000"/>
                </a:solidFill>
              </a:rPr>
              <a:t>FSH# 210 Fashion Manufacturing</a:t>
            </a:r>
          </a:p>
          <a:p>
            <a:pPr algn="r"/>
            <a:r>
              <a:rPr lang="en-US" dirty="0">
                <a:solidFill>
                  <a:srgbClr val="FF0000"/>
                </a:solidFill>
              </a:rPr>
              <a:t>Andrea </a:t>
            </a:r>
            <a:r>
              <a:rPr lang="en-US" dirty="0" err="1">
                <a:solidFill>
                  <a:srgbClr val="FF0000"/>
                </a:solidFill>
              </a:rPr>
              <a:t>Skillings</a:t>
            </a:r>
            <a:endParaRPr lang="en-US" dirty="0">
              <a:solidFill>
                <a:srgbClr val="FF0000"/>
              </a:solidFill>
            </a:endParaRPr>
          </a:p>
          <a:p>
            <a:pPr algn="r"/>
            <a:r>
              <a:rPr lang="en-US" dirty="0">
                <a:solidFill>
                  <a:srgbClr val="FF0000"/>
                </a:solidFill>
              </a:rPr>
              <a:t>Autumn 2021</a:t>
            </a:r>
          </a:p>
        </p:txBody>
      </p:sp>
    </p:spTree>
    <p:extLst>
      <p:ext uri="{BB962C8B-B14F-4D97-AF65-F5344CB8AC3E}">
        <p14:creationId xmlns:p14="http://schemas.microsoft.com/office/powerpoint/2010/main" val="382705886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6505FE7-615F-45D3-8EC0-7F0867A229AF}"/>
              </a:ext>
            </a:extLst>
          </p:cNvPr>
          <p:cNvSpPr txBox="1"/>
          <p:nvPr/>
        </p:nvSpPr>
        <p:spPr>
          <a:xfrm>
            <a:off x="339366" y="68653"/>
            <a:ext cx="11717518" cy="1246495"/>
          </a:xfrm>
          <a:prstGeom prst="rect">
            <a:avLst/>
          </a:prstGeom>
          <a:noFill/>
        </p:spPr>
        <p:txBody>
          <a:bodyPr wrap="square" rtlCol="0">
            <a:spAutoFit/>
          </a:bodyPr>
          <a:lstStyle/>
          <a:p>
            <a:r>
              <a:rPr lang="en-US" sz="7500" dirty="0">
                <a:solidFill>
                  <a:srgbClr val="FF0000"/>
                </a:solidFill>
                <a:latin typeface="Arial Black" panose="020B0A04020102020204" pitchFamily="34" charset="0"/>
              </a:rPr>
              <a:t>Wolverine Work Boots</a:t>
            </a:r>
          </a:p>
        </p:txBody>
      </p:sp>
      <p:pic>
        <p:nvPicPr>
          <p:cNvPr id="6" name="Picture 5">
            <a:extLst>
              <a:ext uri="{FF2B5EF4-FFF2-40B4-BE49-F238E27FC236}">
                <a16:creationId xmlns:a16="http://schemas.microsoft.com/office/drawing/2014/main" id="{174FDD95-A126-4CF1-B1FF-C5DCE4EA03BE}"/>
              </a:ext>
            </a:extLst>
          </p:cNvPr>
          <p:cNvPicPr>
            <a:picLocks noChangeAspect="1"/>
          </p:cNvPicPr>
          <p:nvPr/>
        </p:nvPicPr>
        <p:blipFill>
          <a:blip r:embed="rId2"/>
          <a:stretch>
            <a:fillRect/>
          </a:stretch>
        </p:blipFill>
        <p:spPr>
          <a:xfrm>
            <a:off x="4596620" y="3271101"/>
            <a:ext cx="7595380" cy="3586899"/>
          </a:xfrm>
          <a:prstGeom prst="rect">
            <a:avLst/>
          </a:prstGeom>
        </p:spPr>
      </p:pic>
      <p:sp>
        <p:nvSpPr>
          <p:cNvPr id="7" name="TextBox 6">
            <a:extLst>
              <a:ext uri="{FF2B5EF4-FFF2-40B4-BE49-F238E27FC236}">
                <a16:creationId xmlns:a16="http://schemas.microsoft.com/office/drawing/2014/main" id="{7DDF872F-B7F7-4449-97E2-0F366FB22822}"/>
              </a:ext>
            </a:extLst>
          </p:cNvPr>
          <p:cNvSpPr txBox="1"/>
          <p:nvPr/>
        </p:nvSpPr>
        <p:spPr>
          <a:xfrm>
            <a:off x="339366" y="1828800"/>
            <a:ext cx="4257254" cy="4801314"/>
          </a:xfrm>
          <a:prstGeom prst="rect">
            <a:avLst/>
          </a:prstGeom>
          <a:noFill/>
        </p:spPr>
        <p:txBody>
          <a:bodyPr wrap="square" rtlCol="0">
            <a:spAutoFit/>
          </a:bodyPr>
          <a:lstStyle/>
          <a:p>
            <a:r>
              <a:rPr lang="en-US" dirty="0">
                <a:solidFill>
                  <a:srgbClr val="FFFF00"/>
                </a:solidFill>
              </a:rPr>
              <a:t>	</a:t>
            </a:r>
            <a:r>
              <a:rPr lang="en-US" dirty="0">
                <a:solidFill>
                  <a:srgbClr val="FF0000"/>
                </a:solidFill>
              </a:rPr>
              <a:t>Wolverine has been making the shoes as tough as the people who wear them for the past 135 years. From safety boots to boots for severe weather and everything in between, Wolverine Worldwide owns 12 major lifestyle brands including Wolverine, Hush Puppies, HYTEST, Bates, CAT Footwear, Chaco, Harley-Davidson Footwear, </a:t>
            </a:r>
            <a:r>
              <a:rPr lang="en-US" dirty="0" err="1">
                <a:solidFill>
                  <a:srgbClr val="FF0000"/>
                </a:solidFill>
              </a:rPr>
              <a:t>Keds</a:t>
            </a:r>
            <a:r>
              <a:rPr lang="en-US" dirty="0">
                <a:solidFill>
                  <a:srgbClr val="FF0000"/>
                </a:solidFill>
              </a:rPr>
              <a:t>, </a:t>
            </a:r>
            <a:r>
              <a:rPr lang="en-US" dirty="0" err="1">
                <a:solidFill>
                  <a:srgbClr val="FF0000"/>
                </a:solidFill>
              </a:rPr>
              <a:t>Merrel</a:t>
            </a:r>
            <a:r>
              <a:rPr lang="en-US" dirty="0">
                <a:solidFill>
                  <a:srgbClr val="FF0000"/>
                </a:solidFill>
              </a:rPr>
              <a:t>, </a:t>
            </a:r>
            <a:r>
              <a:rPr lang="en-US" dirty="0" err="1">
                <a:solidFill>
                  <a:srgbClr val="FF0000"/>
                </a:solidFill>
              </a:rPr>
              <a:t>Saucony</a:t>
            </a:r>
            <a:r>
              <a:rPr lang="en-US" dirty="0">
                <a:solidFill>
                  <a:srgbClr val="FF0000"/>
                </a:solidFill>
              </a:rPr>
              <a:t>, Sperry, and Stride Rite. </a:t>
            </a:r>
          </a:p>
          <a:p>
            <a:r>
              <a:rPr lang="en-US" dirty="0">
                <a:solidFill>
                  <a:srgbClr val="FF0000"/>
                </a:solidFill>
              </a:rPr>
              <a:t>	Wolverine’s core customer is the tough go getter who is out to get the job done, and is rugged but understands that quality over quantity is the way to go. They are outdoorspeople, factory workers, contractors, construction people, DIYers, and in general a hard worker.</a:t>
            </a:r>
          </a:p>
        </p:txBody>
      </p:sp>
    </p:spTree>
    <p:extLst>
      <p:ext uri="{BB962C8B-B14F-4D97-AF65-F5344CB8AC3E}">
        <p14:creationId xmlns:p14="http://schemas.microsoft.com/office/powerpoint/2010/main" val="4292594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020FB-3614-4086-9C77-1A5CF5DD65F0}"/>
              </a:ext>
            </a:extLst>
          </p:cNvPr>
          <p:cNvSpPr>
            <a:spLocks noGrp="1"/>
          </p:cNvSpPr>
          <p:nvPr>
            <p:ph type="ctrTitle"/>
          </p:nvPr>
        </p:nvSpPr>
        <p:spPr>
          <a:xfrm>
            <a:off x="1422400" y="254000"/>
            <a:ext cx="9144000" cy="893763"/>
          </a:xfrm>
        </p:spPr>
        <p:txBody>
          <a:bodyPr>
            <a:normAutofit fontScale="90000"/>
          </a:bodyPr>
          <a:lstStyle/>
          <a:p>
            <a:r>
              <a:rPr lang="en-US" b="1" dirty="0">
                <a:solidFill>
                  <a:srgbClr val="FF0000"/>
                </a:solidFill>
                <a:latin typeface="Arial Black" panose="020B0A04020102020204" pitchFamily="34" charset="0"/>
              </a:rPr>
              <a:t>Wolverine</a:t>
            </a:r>
          </a:p>
        </p:txBody>
      </p:sp>
      <p:sp>
        <p:nvSpPr>
          <p:cNvPr id="3" name="Subtitle 2">
            <a:extLst>
              <a:ext uri="{FF2B5EF4-FFF2-40B4-BE49-F238E27FC236}">
                <a16:creationId xmlns:a16="http://schemas.microsoft.com/office/drawing/2014/main" id="{DBDD89FC-13C6-46B8-9229-2DA231728282}"/>
              </a:ext>
            </a:extLst>
          </p:cNvPr>
          <p:cNvSpPr>
            <a:spLocks noGrp="1"/>
          </p:cNvSpPr>
          <p:nvPr>
            <p:ph type="subTitle" idx="1"/>
          </p:nvPr>
        </p:nvSpPr>
        <p:spPr>
          <a:xfrm>
            <a:off x="117565" y="4624251"/>
            <a:ext cx="11965577" cy="2233749"/>
          </a:xfrm>
        </p:spPr>
        <p:txBody>
          <a:bodyPr>
            <a:normAutofit fontScale="70000" lnSpcReduction="20000"/>
          </a:bodyPr>
          <a:lstStyle/>
          <a:p>
            <a:r>
              <a:rPr lang="en-US" dirty="0">
                <a:solidFill>
                  <a:srgbClr val="FF0000"/>
                </a:solidFill>
              </a:rPr>
              <a:t>Aesthetic: Rugged, Durable, Utilitarian, Practical</a:t>
            </a:r>
          </a:p>
          <a:p>
            <a:r>
              <a:rPr lang="en-US" dirty="0">
                <a:solidFill>
                  <a:srgbClr val="FF0000"/>
                </a:solidFill>
              </a:rPr>
              <a:t>Key Styles: Composite Toe work boots (Men’s), Composite Toe Work Boots (Women’s), Waterproof “Duck” Boots (Women’s), Waterproof Men’s Boots, Steel Toe Men’s Work Boots, 1000 Mile Hiking Boots, Women’s work shoes</a:t>
            </a:r>
          </a:p>
          <a:p>
            <a:r>
              <a:rPr lang="en-US" dirty="0">
                <a:solidFill>
                  <a:srgbClr val="FF0000"/>
                </a:solidFill>
              </a:rPr>
              <a:t>Brand Price Level: Moderate</a:t>
            </a:r>
          </a:p>
          <a:p>
            <a:r>
              <a:rPr lang="en-US" dirty="0">
                <a:solidFill>
                  <a:srgbClr val="FF0000"/>
                </a:solidFill>
              </a:rPr>
              <a:t>Brand Quality Level: High Quality – Wolverine uses high quality outer materials and sole materials for long lasting, durable work boots. They use a combination of leather, rubber, TPR (Thermoplastic Rubber), memory foam, mesh, and other man made materials to create shoes and boots that are made for the working person to rely on for long periods of time. Many of their footwear options come in steel/composite toe designs, non slip soles, oil resistant, water resistant, and with incredibly comfortable sole cushioning to make it so you don’t feel the fatigue of standing on your feet for long periods of time.</a:t>
            </a:r>
          </a:p>
        </p:txBody>
      </p:sp>
      <p:pic>
        <p:nvPicPr>
          <p:cNvPr id="5" name="Picture 4" descr="A picture containing footwear, clothing&#10;&#10;Description automatically generated">
            <a:extLst>
              <a:ext uri="{FF2B5EF4-FFF2-40B4-BE49-F238E27FC236}">
                <a16:creationId xmlns:a16="http://schemas.microsoft.com/office/drawing/2014/main" id="{AE34EE9A-0656-44EE-96B7-FDF0B52CD165}"/>
              </a:ext>
            </a:extLst>
          </p:cNvPr>
          <p:cNvPicPr>
            <a:picLocks noChangeAspect="1"/>
          </p:cNvPicPr>
          <p:nvPr/>
        </p:nvPicPr>
        <p:blipFill rotWithShape="1">
          <a:blip r:embed="rId2">
            <a:extLst>
              <a:ext uri="{28A0092B-C50C-407E-A947-70E740481C1C}">
                <a14:useLocalDpi xmlns:a14="http://schemas.microsoft.com/office/drawing/2010/main" val="0"/>
              </a:ext>
            </a:extLst>
          </a:blip>
          <a:srcRect l="2844" t="33879" r="8464"/>
          <a:stretch/>
        </p:blipFill>
        <p:spPr>
          <a:xfrm>
            <a:off x="496191" y="1855218"/>
            <a:ext cx="3667288" cy="2267279"/>
          </a:xfrm>
          <a:prstGeom prst="rect">
            <a:avLst/>
          </a:prstGeom>
        </p:spPr>
      </p:pic>
      <p:pic>
        <p:nvPicPr>
          <p:cNvPr id="7" name="Picture 6">
            <a:extLst>
              <a:ext uri="{FF2B5EF4-FFF2-40B4-BE49-F238E27FC236}">
                <a16:creationId xmlns:a16="http://schemas.microsoft.com/office/drawing/2014/main" id="{9AB53406-4685-4B3E-95B6-22B8284C4C5A}"/>
              </a:ext>
            </a:extLst>
          </p:cNvPr>
          <p:cNvPicPr>
            <a:picLocks noChangeAspect="1"/>
          </p:cNvPicPr>
          <p:nvPr/>
        </p:nvPicPr>
        <p:blipFill rotWithShape="1">
          <a:blip r:embed="rId3">
            <a:extLst>
              <a:ext uri="{28A0092B-C50C-407E-A947-70E740481C1C}">
                <a14:useLocalDpi xmlns:a14="http://schemas.microsoft.com/office/drawing/2010/main" val="0"/>
              </a:ext>
            </a:extLst>
          </a:blip>
          <a:srcRect t="20343" r="7987"/>
          <a:stretch/>
        </p:blipFill>
        <p:spPr>
          <a:xfrm>
            <a:off x="4870464" y="1855217"/>
            <a:ext cx="3158059" cy="2267279"/>
          </a:xfrm>
          <a:prstGeom prst="rect">
            <a:avLst/>
          </a:prstGeom>
        </p:spPr>
      </p:pic>
      <p:pic>
        <p:nvPicPr>
          <p:cNvPr id="9" name="Picture 8" descr="A black shoe on a white background&#10;&#10;Description automatically generated">
            <a:extLst>
              <a:ext uri="{FF2B5EF4-FFF2-40B4-BE49-F238E27FC236}">
                <a16:creationId xmlns:a16="http://schemas.microsoft.com/office/drawing/2014/main" id="{502BA419-BEDF-4782-B94E-C07EAC3083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52930" y="1855219"/>
            <a:ext cx="2742879" cy="2274663"/>
          </a:xfrm>
          <a:prstGeom prst="rect">
            <a:avLst/>
          </a:prstGeom>
        </p:spPr>
      </p:pic>
    </p:spTree>
    <p:extLst>
      <p:ext uri="{BB962C8B-B14F-4D97-AF65-F5344CB8AC3E}">
        <p14:creationId xmlns:p14="http://schemas.microsoft.com/office/powerpoint/2010/main" val="4279635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lack, shoes, footwear, feet&#10;&#10;Description automatically generated">
            <a:extLst>
              <a:ext uri="{FF2B5EF4-FFF2-40B4-BE49-F238E27FC236}">
                <a16:creationId xmlns:a16="http://schemas.microsoft.com/office/drawing/2014/main" id="{E1393886-6E57-4EF6-8BA9-3003C884E8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0365" y="4037922"/>
            <a:ext cx="3957461" cy="2627854"/>
          </a:xfrm>
          <a:prstGeom prst="rect">
            <a:avLst/>
          </a:prstGeom>
        </p:spPr>
      </p:pic>
      <p:pic>
        <p:nvPicPr>
          <p:cNvPr id="5" name="Picture 4" descr="A person's legs and shoes&#10;&#10;Description automatically generated with low confidence">
            <a:extLst>
              <a:ext uri="{FF2B5EF4-FFF2-40B4-BE49-F238E27FC236}">
                <a16:creationId xmlns:a16="http://schemas.microsoft.com/office/drawing/2014/main" id="{85CAC8DB-D166-4912-91D7-2FDABDF40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7376" y="-1"/>
            <a:ext cx="3070164" cy="3845700"/>
          </a:xfrm>
          <a:prstGeom prst="rect">
            <a:avLst/>
          </a:prstGeom>
        </p:spPr>
      </p:pic>
      <p:pic>
        <p:nvPicPr>
          <p:cNvPr id="7" name="Picture 6">
            <a:extLst>
              <a:ext uri="{FF2B5EF4-FFF2-40B4-BE49-F238E27FC236}">
                <a16:creationId xmlns:a16="http://schemas.microsoft.com/office/drawing/2014/main" id="{3EA2AC9C-79E0-44EB-8FAD-4CF445CBE2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0" y="-1"/>
            <a:ext cx="4572000" cy="6858000"/>
          </a:xfrm>
          <a:prstGeom prst="rect">
            <a:avLst/>
          </a:prstGeom>
        </p:spPr>
      </p:pic>
      <p:pic>
        <p:nvPicPr>
          <p:cNvPr id="9" name="Picture 8" descr="A person stands on a toilet&#10;&#10;Description automatically generated with medium confidence">
            <a:extLst>
              <a:ext uri="{FF2B5EF4-FFF2-40B4-BE49-F238E27FC236}">
                <a16:creationId xmlns:a16="http://schemas.microsoft.com/office/drawing/2014/main" id="{186161E5-4390-4F1A-BFF2-E26384EBC0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028824"/>
            <a:ext cx="3218192" cy="4829175"/>
          </a:xfrm>
          <a:prstGeom prst="rect">
            <a:avLst/>
          </a:prstGeom>
        </p:spPr>
      </p:pic>
    </p:spTree>
    <p:extLst>
      <p:ext uri="{BB962C8B-B14F-4D97-AF65-F5344CB8AC3E}">
        <p14:creationId xmlns:p14="http://schemas.microsoft.com/office/powerpoint/2010/main" val="938486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air of black boots&#10;&#10;Description automatically generated">
            <a:extLst>
              <a:ext uri="{FF2B5EF4-FFF2-40B4-BE49-F238E27FC236}">
                <a16:creationId xmlns:a16="http://schemas.microsoft.com/office/drawing/2014/main" id="{B449E56D-910E-466E-B7FA-39A0285CBE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7077" y="3595227"/>
            <a:ext cx="1377713" cy="1377713"/>
          </a:xfrm>
          <a:prstGeom prst="rect">
            <a:avLst/>
          </a:prstGeom>
        </p:spPr>
      </p:pic>
      <p:sp>
        <p:nvSpPr>
          <p:cNvPr id="3" name="Content Placeholder 2">
            <a:extLst>
              <a:ext uri="{FF2B5EF4-FFF2-40B4-BE49-F238E27FC236}">
                <a16:creationId xmlns:a16="http://schemas.microsoft.com/office/drawing/2014/main" id="{7F1F753C-7A46-4A4A-B5CA-84B5A04E2CD4}"/>
              </a:ext>
            </a:extLst>
          </p:cNvPr>
          <p:cNvSpPr>
            <a:spLocks noGrp="1"/>
          </p:cNvSpPr>
          <p:nvPr>
            <p:ph idx="1"/>
          </p:nvPr>
        </p:nvSpPr>
        <p:spPr>
          <a:xfrm>
            <a:off x="185057" y="130629"/>
            <a:ext cx="11869114" cy="632770"/>
          </a:xfrm>
        </p:spPr>
        <p:txBody>
          <a:bodyPr>
            <a:normAutofit/>
          </a:bodyPr>
          <a:lstStyle/>
          <a:p>
            <a:pPr marL="0" indent="0" algn="ctr">
              <a:buNone/>
            </a:pPr>
            <a:r>
              <a:rPr lang="en-US" b="1" dirty="0">
                <a:solidFill>
                  <a:schemeClr val="bg1"/>
                </a:solidFill>
              </a:rPr>
              <a:t>New Design: Rose Work Boot 050265RWB</a:t>
            </a:r>
            <a:endParaRPr lang="en-US" dirty="0">
              <a:solidFill>
                <a:schemeClr val="bg1"/>
              </a:solidFill>
            </a:endParaRPr>
          </a:p>
        </p:txBody>
      </p:sp>
      <p:pic>
        <p:nvPicPr>
          <p:cNvPr id="4" name="Picture 3" descr="A picture containing clothing, footwear&#10;&#10;Description automatically generated">
            <a:extLst>
              <a:ext uri="{FF2B5EF4-FFF2-40B4-BE49-F238E27FC236}">
                <a16:creationId xmlns:a16="http://schemas.microsoft.com/office/drawing/2014/main" id="{E8DC3836-D205-48CD-A824-793CDC0157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993" y="3242993"/>
            <a:ext cx="1482650" cy="1482650"/>
          </a:xfrm>
          <a:prstGeom prst="rect">
            <a:avLst/>
          </a:prstGeom>
        </p:spPr>
      </p:pic>
      <p:pic>
        <p:nvPicPr>
          <p:cNvPr id="6" name="Picture 5" descr="A picture containing clothing, black, indoor, shoes&#10;&#10;Description automatically generated">
            <a:extLst>
              <a:ext uri="{FF2B5EF4-FFF2-40B4-BE49-F238E27FC236}">
                <a16:creationId xmlns:a16="http://schemas.microsoft.com/office/drawing/2014/main" id="{3DEDA9A1-9082-4A2F-A128-09E9F9B735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4075" y="2190883"/>
            <a:ext cx="1757143" cy="1757143"/>
          </a:xfrm>
          <a:prstGeom prst="rect">
            <a:avLst/>
          </a:prstGeom>
        </p:spPr>
      </p:pic>
      <p:pic>
        <p:nvPicPr>
          <p:cNvPr id="8" name="Picture 7" descr="A person wearing high heeled shoes&#10;&#10;Description automatically generated with low confidence">
            <a:extLst>
              <a:ext uri="{FF2B5EF4-FFF2-40B4-BE49-F238E27FC236}">
                <a16:creationId xmlns:a16="http://schemas.microsoft.com/office/drawing/2014/main" id="{9891E4E9-E8DD-46ED-8C84-5CE67EE22C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1568" y="763399"/>
            <a:ext cx="1672995" cy="1672995"/>
          </a:xfrm>
          <a:prstGeom prst="rect">
            <a:avLst/>
          </a:prstGeom>
        </p:spPr>
      </p:pic>
      <p:pic>
        <p:nvPicPr>
          <p:cNvPr id="12" name="Picture 11" descr="A white tennis shoe&#10;&#10;Description automatically generated with medium confidence">
            <a:extLst>
              <a:ext uri="{FF2B5EF4-FFF2-40B4-BE49-F238E27FC236}">
                <a16:creationId xmlns:a16="http://schemas.microsoft.com/office/drawing/2014/main" id="{301C5E73-4F4F-48AF-A8AD-ED4152C47F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18140" y="840540"/>
            <a:ext cx="2295585" cy="1721688"/>
          </a:xfrm>
          <a:prstGeom prst="rect">
            <a:avLst/>
          </a:prstGeom>
        </p:spPr>
      </p:pic>
      <p:pic>
        <p:nvPicPr>
          <p:cNvPr id="5" name="Picture 4" descr="A black and red shoe&#10;&#10;Description automatically generated with low confidence">
            <a:extLst>
              <a:ext uri="{FF2B5EF4-FFF2-40B4-BE49-F238E27FC236}">
                <a16:creationId xmlns:a16="http://schemas.microsoft.com/office/drawing/2014/main" id="{495A9CB2-4EAB-432B-B3A3-D0C6E65E38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68995" y="840540"/>
            <a:ext cx="4073980" cy="4120252"/>
          </a:xfrm>
          <a:prstGeom prst="rect">
            <a:avLst/>
          </a:prstGeom>
        </p:spPr>
      </p:pic>
      <p:sp>
        <p:nvSpPr>
          <p:cNvPr id="13" name="Content Placeholder 2">
            <a:extLst>
              <a:ext uri="{FF2B5EF4-FFF2-40B4-BE49-F238E27FC236}">
                <a16:creationId xmlns:a16="http://schemas.microsoft.com/office/drawing/2014/main" id="{E6DFDC06-CE49-4462-B73D-0CB7F545B2FF}"/>
              </a:ext>
            </a:extLst>
          </p:cNvPr>
          <p:cNvSpPr txBox="1">
            <a:spLocks/>
          </p:cNvSpPr>
          <p:nvPr/>
        </p:nvSpPr>
        <p:spPr>
          <a:xfrm>
            <a:off x="331568" y="4960792"/>
            <a:ext cx="11358692" cy="1932482"/>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solidFill>
                  <a:schemeClr val="bg1"/>
                </a:solidFill>
              </a:rPr>
              <a:t>New Materials:</a:t>
            </a:r>
          </a:p>
          <a:p>
            <a:pPr marL="0" indent="0" algn="ctr">
              <a:buFont typeface="Arial" panose="020B0604020202020204" pitchFamily="34" charset="0"/>
              <a:buNone/>
            </a:pPr>
            <a:r>
              <a:rPr lang="en-US" b="1" dirty="0">
                <a:solidFill>
                  <a:schemeClr val="bg1"/>
                </a:solidFill>
              </a:rPr>
              <a:t>Chrome tanned leather, electroplated alloy grommets, electroplated alloy lace hooks, ANSI approved composite toe, mesh interior for breathability, anti-slip sole good for oil spills/fluid spills. The thicker sole has a combination of harder rubbers, fatigue-relieving EVA foam, and soft memory foam that allows the user to stand for 8+ hours a day without fatigue of feeling the hard floor beneath their feet. The toe has a molded rubber toe guard, and the heel also has a molded rubber guard that protects part of the heel from additional wear.</a:t>
            </a:r>
            <a:endParaRPr lang="en-US" dirty="0">
              <a:solidFill>
                <a:schemeClr val="bg1"/>
              </a:solidFill>
            </a:endParaRPr>
          </a:p>
        </p:txBody>
      </p:sp>
    </p:spTree>
    <p:extLst>
      <p:ext uri="{BB962C8B-B14F-4D97-AF65-F5344CB8AC3E}">
        <p14:creationId xmlns:p14="http://schemas.microsoft.com/office/powerpoint/2010/main" val="3586737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F753C-7A46-4A4A-B5CA-84B5A04E2CD4}"/>
              </a:ext>
            </a:extLst>
          </p:cNvPr>
          <p:cNvSpPr>
            <a:spLocks noGrp="1"/>
          </p:cNvSpPr>
          <p:nvPr>
            <p:ph idx="1"/>
          </p:nvPr>
        </p:nvSpPr>
        <p:spPr>
          <a:xfrm>
            <a:off x="419451" y="313509"/>
            <a:ext cx="11358692" cy="491834"/>
          </a:xfrm>
        </p:spPr>
        <p:txBody>
          <a:bodyPr>
            <a:normAutofit/>
          </a:bodyPr>
          <a:lstStyle/>
          <a:p>
            <a:pPr marL="0" indent="0" algn="ctr">
              <a:buNone/>
            </a:pPr>
            <a:r>
              <a:rPr lang="en-US" b="1" dirty="0">
                <a:solidFill>
                  <a:schemeClr val="bg1"/>
                </a:solidFill>
              </a:rPr>
              <a:t>Knockoff/Crossover Shoe</a:t>
            </a:r>
            <a:r>
              <a:rPr lang="en-US" dirty="0">
                <a:solidFill>
                  <a:schemeClr val="bg1"/>
                </a:solidFill>
              </a:rPr>
              <a:t>: </a:t>
            </a:r>
            <a:r>
              <a:rPr lang="en-US" dirty="0" err="1">
                <a:solidFill>
                  <a:schemeClr val="bg1"/>
                </a:solidFill>
              </a:rPr>
              <a:t>Kisa</a:t>
            </a:r>
            <a:r>
              <a:rPr lang="en-US" dirty="0">
                <a:solidFill>
                  <a:schemeClr val="bg1"/>
                </a:solidFill>
              </a:rPr>
              <a:t> Heeled Steel Toe Boot 100492KHSTB</a:t>
            </a:r>
          </a:p>
        </p:txBody>
      </p:sp>
      <p:sp>
        <p:nvSpPr>
          <p:cNvPr id="7" name="Content Placeholder 2">
            <a:extLst>
              <a:ext uri="{FF2B5EF4-FFF2-40B4-BE49-F238E27FC236}">
                <a16:creationId xmlns:a16="http://schemas.microsoft.com/office/drawing/2014/main" id="{F965DA9A-EFAC-40C4-A434-985E7B869EA6}"/>
              </a:ext>
            </a:extLst>
          </p:cNvPr>
          <p:cNvSpPr txBox="1">
            <a:spLocks/>
          </p:cNvSpPr>
          <p:nvPr/>
        </p:nvSpPr>
        <p:spPr>
          <a:xfrm>
            <a:off x="266332" y="4612009"/>
            <a:ext cx="11358692" cy="1932482"/>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solidFill>
                  <a:schemeClr val="bg1"/>
                </a:solidFill>
              </a:rPr>
              <a:t>New Materials:</a:t>
            </a:r>
          </a:p>
          <a:p>
            <a:pPr marL="0" indent="0" algn="ctr">
              <a:buFont typeface="Arial" panose="020B0604020202020204" pitchFamily="34" charset="0"/>
              <a:buNone/>
            </a:pPr>
            <a:r>
              <a:rPr lang="en-US" b="1" dirty="0">
                <a:solidFill>
                  <a:schemeClr val="bg1"/>
                </a:solidFill>
              </a:rPr>
              <a:t>Chrome tanned leather, metal eyelets, mesh interior for breathability, anti-slip sole good for oil spills/fluid spills. The upper has a rubber coating that covers the top of the foot and the heel has only a 1 inch difference between the heel and toe to ensure that there is not too much pressure and discomfort when wearing the shoes for 8+ hours a day. </a:t>
            </a:r>
            <a:endParaRPr lang="en-US" dirty="0">
              <a:solidFill>
                <a:schemeClr val="bg1"/>
              </a:solidFill>
            </a:endParaRPr>
          </a:p>
        </p:txBody>
      </p:sp>
      <p:pic>
        <p:nvPicPr>
          <p:cNvPr id="8" name="Picture 7" descr="A picture containing clothing, footwear&#10;&#10;Description automatically generated">
            <a:extLst>
              <a:ext uri="{FF2B5EF4-FFF2-40B4-BE49-F238E27FC236}">
                <a16:creationId xmlns:a16="http://schemas.microsoft.com/office/drawing/2014/main" id="{5E8845FC-0A9B-4552-B2A8-37FDE07B21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976" y="1089365"/>
            <a:ext cx="4247743" cy="3522644"/>
          </a:xfrm>
          <a:prstGeom prst="rect">
            <a:avLst/>
          </a:prstGeom>
        </p:spPr>
      </p:pic>
      <p:pic>
        <p:nvPicPr>
          <p:cNvPr id="5" name="Picture 4" descr="A black and red backpack&#10;&#10;Description automatically generated with low confidence">
            <a:extLst>
              <a:ext uri="{FF2B5EF4-FFF2-40B4-BE49-F238E27FC236}">
                <a16:creationId xmlns:a16="http://schemas.microsoft.com/office/drawing/2014/main" id="{25F0E618-BDB9-44BD-900D-77512F181F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8390" y="1089365"/>
            <a:ext cx="4436634" cy="3644537"/>
          </a:xfrm>
          <a:prstGeom prst="rect">
            <a:avLst/>
          </a:prstGeom>
        </p:spPr>
      </p:pic>
    </p:spTree>
    <p:extLst>
      <p:ext uri="{BB962C8B-B14F-4D97-AF65-F5344CB8AC3E}">
        <p14:creationId xmlns:p14="http://schemas.microsoft.com/office/powerpoint/2010/main" val="3750889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wearing high heeled shoes&#10;&#10;Description automatically generated with medium confidence">
            <a:extLst>
              <a:ext uri="{FF2B5EF4-FFF2-40B4-BE49-F238E27FC236}">
                <a16:creationId xmlns:a16="http://schemas.microsoft.com/office/drawing/2014/main" id="{AEAE13B3-4E51-42DE-A4B3-0BFDBDD418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320" y="0"/>
            <a:ext cx="3916680" cy="4895850"/>
          </a:xfrm>
          <a:prstGeom prst="rect">
            <a:avLst/>
          </a:prstGeom>
        </p:spPr>
      </p:pic>
      <p:pic>
        <p:nvPicPr>
          <p:cNvPr id="3" name="Picture 2" descr="A picture containing indoor, mouse&#10;&#10;Description automatically generated">
            <a:extLst>
              <a:ext uri="{FF2B5EF4-FFF2-40B4-BE49-F238E27FC236}">
                <a16:creationId xmlns:a16="http://schemas.microsoft.com/office/drawing/2014/main" id="{9747394D-279D-41E6-8CFD-5AF31FB9DE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4180" y="3629024"/>
            <a:ext cx="2583180" cy="3228975"/>
          </a:xfrm>
          <a:prstGeom prst="rect">
            <a:avLst/>
          </a:prstGeom>
        </p:spPr>
      </p:pic>
      <p:pic>
        <p:nvPicPr>
          <p:cNvPr id="7" name="Picture 6" descr="A picture containing building, ground, outdoor, person&#10;&#10;Description automatically generated">
            <a:extLst>
              <a:ext uri="{FF2B5EF4-FFF2-40B4-BE49-F238E27FC236}">
                <a16:creationId xmlns:a16="http://schemas.microsoft.com/office/drawing/2014/main" id="{3A6102BA-50F9-4A49-9EA2-4EC5EB9C75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5142695" cy="6858000"/>
          </a:xfrm>
          <a:prstGeom prst="rect">
            <a:avLst/>
          </a:prstGeom>
        </p:spPr>
      </p:pic>
      <p:pic>
        <p:nvPicPr>
          <p:cNvPr id="9" name="Picture 8" descr="A picture containing indoor&#10;&#10;Description automatically generated">
            <a:extLst>
              <a:ext uri="{FF2B5EF4-FFF2-40B4-BE49-F238E27FC236}">
                <a16:creationId xmlns:a16="http://schemas.microsoft.com/office/drawing/2014/main" id="{7587ADF8-4E9E-46E0-830E-3B8F6F174F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52706" y="3923145"/>
            <a:ext cx="3177309" cy="2382982"/>
          </a:xfrm>
          <a:prstGeom prst="rect">
            <a:avLst/>
          </a:prstGeom>
        </p:spPr>
      </p:pic>
      <p:pic>
        <p:nvPicPr>
          <p:cNvPr id="11" name="Picture 10" descr="A picture containing indoor, footwear&#10;&#10;Description automatically generated">
            <a:extLst>
              <a:ext uri="{FF2B5EF4-FFF2-40B4-BE49-F238E27FC236}">
                <a16:creationId xmlns:a16="http://schemas.microsoft.com/office/drawing/2014/main" id="{82BF39DE-93EA-4A47-A013-7552F0B235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20353" y="-1"/>
            <a:ext cx="3177309" cy="2382982"/>
          </a:xfrm>
          <a:prstGeom prst="rect">
            <a:avLst/>
          </a:prstGeom>
        </p:spPr>
      </p:pic>
    </p:spTree>
    <p:extLst>
      <p:ext uri="{BB962C8B-B14F-4D97-AF65-F5344CB8AC3E}">
        <p14:creationId xmlns:p14="http://schemas.microsoft.com/office/powerpoint/2010/main" val="791277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F753C-7A46-4A4A-B5CA-84B5A04E2CD4}"/>
              </a:ext>
            </a:extLst>
          </p:cNvPr>
          <p:cNvSpPr>
            <a:spLocks noGrp="1"/>
          </p:cNvSpPr>
          <p:nvPr>
            <p:ph idx="1"/>
          </p:nvPr>
        </p:nvSpPr>
        <p:spPr>
          <a:xfrm>
            <a:off x="419451" y="313509"/>
            <a:ext cx="11358692" cy="491834"/>
          </a:xfrm>
        </p:spPr>
        <p:txBody>
          <a:bodyPr>
            <a:normAutofit/>
          </a:bodyPr>
          <a:lstStyle/>
          <a:p>
            <a:pPr marL="0" indent="0" algn="ctr">
              <a:buNone/>
            </a:pPr>
            <a:r>
              <a:rPr lang="en-US" b="1" dirty="0">
                <a:solidFill>
                  <a:schemeClr val="bg1"/>
                </a:solidFill>
              </a:rPr>
              <a:t>Redesign/Modification</a:t>
            </a:r>
            <a:r>
              <a:rPr lang="en-US" dirty="0">
                <a:solidFill>
                  <a:schemeClr val="bg1"/>
                </a:solidFill>
              </a:rPr>
              <a:t>: Xpedite work shoe “W” Series 021086XWS</a:t>
            </a:r>
          </a:p>
        </p:txBody>
      </p:sp>
      <p:pic>
        <p:nvPicPr>
          <p:cNvPr id="4" name="Picture 3" descr="A black shoe on a white background&#10;&#10;Description automatically generated">
            <a:extLst>
              <a:ext uri="{FF2B5EF4-FFF2-40B4-BE49-F238E27FC236}">
                <a16:creationId xmlns:a16="http://schemas.microsoft.com/office/drawing/2014/main" id="{DC59C2E7-401A-4FD9-B373-2801D07A44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171" y="1113938"/>
            <a:ext cx="3845997" cy="3189476"/>
          </a:xfrm>
          <a:prstGeom prst="rect">
            <a:avLst/>
          </a:prstGeom>
        </p:spPr>
      </p:pic>
      <p:pic>
        <p:nvPicPr>
          <p:cNvPr id="6" name="Picture 5" descr="A picture containing footwear&#10;&#10;Description automatically generated">
            <a:extLst>
              <a:ext uri="{FF2B5EF4-FFF2-40B4-BE49-F238E27FC236}">
                <a16:creationId xmlns:a16="http://schemas.microsoft.com/office/drawing/2014/main" id="{A0B9C432-806B-48FC-A353-8920F9D2C8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4834" y="1113938"/>
            <a:ext cx="3645820" cy="3232817"/>
          </a:xfrm>
          <a:prstGeom prst="rect">
            <a:avLst/>
          </a:prstGeom>
        </p:spPr>
      </p:pic>
      <p:sp>
        <p:nvSpPr>
          <p:cNvPr id="7" name="Content Placeholder 2">
            <a:extLst>
              <a:ext uri="{FF2B5EF4-FFF2-40B4-BE49-F238E27FC236}">
                <a16:creationId xmlns:a16="http://schemas.microsoft.com/office/drawing/2014/main" id="{F965DA9A-EFAC-40C4-A434-985E7B869EA6}"/>
              </a:ext>
            </a:extLst>
          </p:cNvPr>
          <p:cNvSpPr txBox="1">
            <a:spLocks/>
          </p:cNvSpPr>
          <p:nvPr/>
        </p:nvSpPr>
        <p:spPr>
          <a:xfrm>
            <a:off x="266332" y="4612009"/>
            <a:ext cx="11358692" cy="193248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solidFill>
                  <a:schemeClr val="bg1"/>
                </a:solidFill>
              </a:rPr>
              <a:t>New Materials:</a:t>
            </a:r>
          </a:p>
          <a:p>
            <a:pPr marL="0" indent="0" algn="ctr">
              <a:buFont typeface="Arial" panose="020B0604020202020204" pitchFamily="34" charset="0"/>
              <a:buNone/>
            </a:pPr>
            <a:r>
              <a:rPr lang="en-US" b="1" dirty="0">
                <a:solidFill>
                  <a:schemeClr val="bg1"/>
                </a:solidFill>
              </a:rPr>
              <a:t>Chrome tanned leather, metal snaps, mesh interior for breathability, anti-slip sole good for oil spills/fluid spills. The upper has a false sole that sits almost horizontal to the heel, to give the shoe the puffy look without compromising having a shoe that is form fitting to the foot. Removable back strap allows the shoe to be easily removed, and the shoe to have two separate looks – as both a clog and as a loafer. The thicker sole has a combination of harder rubbers, fatigue-relieving EVA foam, and soft memory foam that allows the user to stand for 8+ hours a day without fatigue of feeling the hard floor beneath their feet.</a:t>
            </a:r>
            <a:endParaRPr lang="en-US" dirty="0">
              <a:solidFill>
                <a:schemeClr val="bg1"/>
              </a:solidFill>
            </a:endParaRPr>
          </a:p>
        </p:txBody>
      </p:sp>
    </p:spTree>
    <p:extLst>
      <p:ext uri="{BB962C8B-B14F-4D97-AF65-F5344CB8AC3E}">
        <p14:creationId xmlns:p14="http://schemas.microsoft.com/office/powerpoint/2010/main" val="2054844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6588A98-7C34-493D-A559-6DD166751AD5}"/>
              </a:ext>
            </a:extLst>
          </p:cNvPr>
          <p:cNvSpPr txBox="1"/>
          <p:nvPr/>
        </p:nvSpPr>
        <p:spPr>
          <a:xfrm>
            <a:off x="3920949" y="0"/>
            <a:ext cx="4350102" cy="369332"/>
          </a:xfrm>
          <a:prstGeom prst="rect">
            <a:avLst/>
          </a:prstGeom>
          <a:noFill/>
        </p:spPr>
        <p:txBody>
          <a:bodyPr wrap="none" rtlCol="0">
            <a:spAutoFit/>
          </a:bodyPr>
          <a:lstStyle/>
          <a:p>
            <a:r>
              <a:rPr lang="en-US" dirty="0">
                <a:solidFill>
                  <a:srgbClr val="FF0000"/>
                </a:solidFill>
              </a:rPr>
              <a:t>Xpedite “W” Series Raw Material Spec Sheet</a:t>
            </a:r>
          </a:p>
        </p:txBody>
      </p:sp>
      <p:pic>
        <p:nvPicPr>
          <p:cNvPr id="7" name="Picture 6">
            <a:extLst>
              <a:ext uri="{FF2B5EF4-FFF2-40B4-BE49-F238E27FC236}">
                <a16:creationId xmlns:a16="http://schemas.microsoft.com/office/drawing/2014/main" id="{BAA5CA5E-C9D6-4BBE-BD8D-B5F3F4756A57}"/>
              </a:ext>
            </a:extLst>
          </p:cNvPr>
          <p:cNvPicPr>
            <a:picLocks noChangeAspect="1"/>
          </p:cNvPicPr>
          <p:nvPr/>
        </p:nvPicPr>
        <p:blipFill>
          <a:blip r:embed="rId2"/>
          <a:stretch>
            <a:fillRect/>
          </a:stretch>
        </p:blipFill>
        <p:spPr>
          <a:xfrm>
            <a:off x="2614871" y="373794"/>
            <a:ext cx="6362874" cy="6403196"/>
          </a:xfrm>
          <a:prstGeom prst="rect">
            <a:avLst/>
          </a:prstGeom>
        </p:spPr>
      </p:pic>
    </p:spTree>
    <p:extLst>
      <p:ext uri="{BB962C8B-B14F-4D97-AF65-F5344CB8AC3E}">
        <p14:creationId xmlns:p14="http://schemas.microsoft.com/office/powerpoint/2010/main" val="1632939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229DDB-7CC6-48C9-B31C-F510481B8D40}"/>
              </a:ext>
            </a:extLst>
          </p:cNvPr>
          <p:cNvSpPr txBox="1"/>
          <p:nvPr/>
        </p:nvSpPr>
        <p:spPr>
          <a:xfrm>
            <a:off x="4004722" y="0"/>
            <a:ext cx="4182555" cy="369332"/>
          </a:xfrm>
          <a:prstGeom prst="rect">
            <a:avLst/>
          </a:prstGeom>
          <a:noFill/>
        </p:spPr>
        <p:txBody>
          <a:bodyPr wrap="none" rtlCol="0">
            <a:spAutoFit/>
          </a:bodyPr>
          <a:lstStyle/>
          <a:p>
            <a:r>
              <a:rPr lang="en-US" dirty="0">
                <a:solidFill>
                  <a:srgbClr val="FF0000"/>
                </a:solidFill>
              </a:rPr>
              <a:t>Xpedite “W” Series Graded Measurements</a:t>
            </a:r>
          </a:p>
        </p:txBody>
      </p:sp>
      <p:pic>
        <p:nvPicPr>
          <p:cNvPr id="5" name="Picture 4">
            <a:extLst>
              <a:ext uri="{FF2B5EF4-FFF2-40B4-BE49-F238E27FC236}">
                <a16:creationId xmlns:a16="http://schemas.microsoft.com/office/drawing/2014/main" id="{82ED5780-C198-4251-9C3E-DC7A31B91B07}"/>
              </a:ext>
            </a:extLst>
          </p:cNvPr>
          <p:cNvPicPr>
            <a:picLocks noChangeAspect="1"/>
          </p:cNvPicPr>
          <p:nvPr/>
        </p:nvPicPr>
        <p:blipFill>
          <a:blip r:embed="rId2"/>
          <a:stretch>
            <a:fillRect/>
          </a:stretch>
        </p:blipFill>
        <p:spPr>
          <a:xfrm>
            <a:off x="567241" y="555798"/>
            <a:ext cx="11057515" cy="6095247"/>
          </a:xfrm>
          <a:prstGeom prst="rect">
            <a:avLst/>
          </a:prstGeom>
        </p:spPr>
      </p:pic>
    </p:spTree>
    <p:extLst>
      <p:ext uri="{BB962C8B-B14F-4D97-AF65-F5344CB8AC3E}">
        <p14:creationId xmlns:p14="http://schemas.microsoft.com/office/powerpoint/2010/main" val="1889458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771790-AA54-4134-9289-840114D93C2B}"/>
              </a:ext>
            </a:extLst>
          </p:cNvPr>
          <p:cNvPicPr>
            <a:picLocks noChangeAspect="1"/>
          </p:cNvPicPr>
          <p:nvPr/>
        </p:nvPicPr>
        <p:blipFill>
          <a:blip r:embed="rId3"/>
          <a:stretch>
            <a:fillRect/>
          </a:stretch>
        </p:blipFill>
        <p:spPr>
          <a:xfrm>
            <a:off x="141720" y="200025"/>
            <a:ext cx="9544050" cy="6457950"/>
          </a:xfrm>
          <a:prstGeom prst="rect">
            <a:avLst/>
          </a:prstGeom>
        </p:spPr>
      </p:pic>
      <p:sp>
        <p:nvSpPr>
          <p:cNvPr id="6" name="TextBox 5">
            <a:extLst>
              <a:ext uri="{FF2B5EF4-FFF2-40B4-BE49-F238E27FC236}">
                <a16:creationId xmlns:a16="http://schemas.microsoft.com/office/drawing/2014/main" id="{3CB0AECB-7970-424B-90E9-CD6EE13426E0}"/>
              </a:ext>
            </a:extLst>
          </p:cNvPr>
          <p:cNvSpPr txBox="1"/>
          <p:nvPr/>
        </p:nvSpPr>
        <p:spPr>
          <a:xfrm>
            <a:off x="9892144" y="434109"/>
            <a:ext cx="2158135" cy="5078313"/>
          </a:xfrm>
          <a:prstGeom prst="rect">
            <a:avLst/>
          </a:prstGeom>
          <a:noFill/>
        </p:spPr>
        <p:txBody>
          <a:bodyPr wrap="square" rtlCol="0">
            <a:spAutoFit/>
          </a:bodyPr>
          <a:lstStyle/>
          <a:p>
            <a:r>
              <a:rPr lang="en-US" dirty="0">
                <a:solidFill>
                  <a:srgbClr val="FF0000"/>
                </a:solidFill>
              </a:rPr>
              <a:t>Construction Details:</a:t>
            </a:r>
          </a:p>
          <a:p>
            <a:endParaRPr lang="en-US" dirty="0">
              <a:solidFill>
                <a:srgbClr val="FF0000"/>
              </a:solidFill>
            </a:endParaRPr>
          </a:p>
          <a:p>
            <a:r>
              <a:rPr lang="en-US" dirty="0">
                <a:solidFill>
                  <a:srgbClr val="FF0000"/>
                </a:solidFill>
              </a:rPr>
              <a:t>All Flatlock seams, shoe cementing, 1/8” top stitch around “W” accent piece and on trims for heel strap and shoe opening bindings with 5 SPI, all construction seams to have 7-8 SPI. Inner shoe labeling to be screen printed to ensure durability and no tags rub on the customer </a:t>
            </a:r>
          </a:p>
        </p:txBody>
      </p:sp>
    </p:spTree>
    <p:extLst>
      <p:ext uri="{BB962C8B-B14F-4D97-AF65-F5344CB8AC3E}">
        <p14:creationId xmlns:p14="http://schemas.microsoft.com/office/powerpoint/2010/main" val="3349207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EFFCC7-067B-48DA-AE4D-F132877EDEDD}"/>
              </a:ext>
            </a:extLst>
          </p:cNvPr>
          <p:cNvPicPr>
            <a:picLocks noChangeAspect="1"/>
          </p:cNvPicPr>
          <p:nvPr/>
        </p:nvPicPr>
        <p:blipFill>
          <a:blip r:embed="rId2"/>
          <a:stretch>
            <a:fillRect/>
          </a:stretch>
        </p:blipFill>
        <p:spPr>
          <a:xfrm>
            <a:off x="3697856" y="0"/>
            <a:ext cx="4796287" cy="6858000"/>
          </a:xfrm>
          <a:prstGeom prst="rect">
            <a:avLst/>
          </a:prstGeom>
        </p:spPr>
      </p:pic>
    </p:spTree>
    <p:extLst>
      <p:ext uri="{BB962C8B-B14F-4D97-AF65-F5344CB8AC3E}">
        <p14:creationId xmlns:p14="http://schemas.microsoft.com/office/powerpoint/2010/main" val="1824686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549161-A54D-42CE-AD19-8CD0403FCFB7}"/>
              </a:ext>
            </a:extLst>
          </p:cNvPr>
          <p:cNvSpPr txBox="1"/>
          <p:nvPr/>
        </p:nvSpPr>
        <p:spPr>
          <a:xfrm>
            <a:off x="3920949" y="0"/>
            <a:ext cx="5051383" cy="369332"/>
          </a:xfrm>
          <a:prstGeom prst="rect">
            <a:avLst/>
          </a:prstGeom>
          <a:noFill/>
        </p:spPr>
        <p:txBody>
          <a:bodyPr wrap="none" rtlCol="0">
            <a:spAutoFit/>
          </a:bodyPr>
          <a:lstStyle/>
          <a:p>
            <a:r>
              <a:rPr lang="en-US" dirty="0" err="1">
                <a:solidFill>
                  <a:srgbClr val="FF0000"/>
                </a:solidFill>
              </a:rPr>
              <a:t>Kisa</a:t>
            </a:r>
            <a:r>
              <a:rPr lang="en-US" dirty="0">
                <a:solidFill>
                  <a:srgbClr val="FF0000"/>
                </a:solidFill>
              </a:rPr>
              <a:t> Heeled Steel Toe Boot Raw Material Spec Sheet</a:t>
            </a:r>
          </a:p>
        </p:txBody>
      </p:sp>
      <p:pic>
        <p:nvPicPr>
          <p:cNvPr id="6" name="Picture 5">
            <a:extLst>
              <a:ext uri="{FF2B5EF4-FFF2-40B4-BE49-F238E27FC236}">
                <a16:creationId xmlns:a16="http://schemas.microsoft.com/office/drawing/2014/main" id="{20B20F10-E75B-4D6E-A849-C8DD2900C6DA}"/>
              </a:ext>
            </a:extLst>
          </p:cNvPr>
          <p:cNvPicPr>
            <a:picLocks noChangeAspect="1"/>
          </p:cNvPicPr>
          <p:nvPr/>
        </p:nvPicPr>
        <p:blipFill>
          <a:blip r:embed="rId2"/>
          <a:stretch>
            <a:fillRect/>
          </a:stretch>
        </p:blipFill>
        <p:spPr>
          <a:xfrm>
            <a:off x="2092353" y="369332"/>
            <a:ext cx="8007293" cy="6488668"/>
          </a:xfrm>
          <a:prstGeom prst="rect">
            <a:avLst/>
          </a:prstGeom>
        </p:spPr>
      </p:pic>
    </p:spTree>
    <p:extLst>
      <p:ext uri="{BB962C8B-B14F-4D97-AF65-F5344CB8AC3E}">
        <p14:creationId xmlns:p14="http://schemas.microsoft.com/office/powerpoint/2010/main" val="3452145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7946ED-64F8-40F9-BFE8-0FCACCF97853}"/>
              </a:ext>
            </a:extLst>
          </p:cNvPr>
          <p:cNvSpPr txBox="1"/>
          <p:nvPr/>
        </p:nvSpPr>
        <p:spPr>
          <a:xfrm>
            <a:off x="4004722" y="0"/>
            <a:ext cx="4883837" cy="369332"/>
          </a:xfrm>
          <a:prstGeom prst="rect">
            <a:avLst/>
          </a:prstGeom>
          <a:noFill/>
        </p:spPr>
        <p:txBody>
          <a:bodyPr wrap="none" rtlCol="0">
            <a:spAutoFit/>
          </a:bodyPr>
          <a:lstStyle/>
          <a:p>
            <a:r>
              <a:rPr lang="en-US" dirty="0" err="1">
                <a:solidFill>
                  <a:srgbClr val="FF0000"/>
                </a:solidFill>
              </a:rPr>
              <a:t>Kisa</a:t>
            </a:r>
            <a:r>
              <a:rPr lang="en-US" dirty="0">
                <a:solidFill>
                  <a:srgbClr val="FF0000"/>
                </a:solidFill>
              </a:rPr>
              <a:t> Heeled Steel Toe Boot Graded Measurements</a:t>
            </a:r>
          </a:p>
        </p:txBody>
      </p:sp>
      <p:pic>
        <p:nvPicPr>
          <p:cNvPr id="4" name="Picture 3">
            <a:extLst>
              <a:ext uri="{FF2B5EF4-FFF2-40B4-BE49-F238E27FC236}">
                <a16:creationId xmlns:a16="http://schemas.microsoft.com/office/drawing/2014/main" id="{452C7FBF-CAF2-4E22-BD8A-167851B9ADF9}"/>
              </a:ext>
            </a:extLst>
          </p:cNvPr>
          <p:cNvPicPr>
            <a:picLocks noChangeAspect="1"/>
          </p:cNvPicPr>
          <p:nvPr/>
        </p:nvPicPr>
        <p:blipFill>
          <a:blip r:embed="rId2"/>
          <a:stretch>
            <a:fillRect/>
          </a:stretch>
        </p:blipFill>
        <p:spPr>
          <a:xfrm>
            <a:off x="110836" y="425583"/>
            <a:ext cx="11970327" cy="6006833"/>
          </a:xfrm>
          <a:prstGeom prst="rect">
            <a:avLst/>
          </a:prstGeom>
        </p:spPr>
      </p:pic>
    </p:spTree>
    <p:extLst>
      <p:ext uri="{BB962C8B-B14F-4D97-AF65-F5344CB8AC3E}">
        <p14:creationId xmlns:p14="http://schemas.microsoft.com/office/powerpoint/2010/main" val="1721625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7DF05D-7ECD-48F1-9F71-A4D685ED2159}"/>
              </a:ext>
            </a:extLst>
          </p:cNvPr>
          <p:cNvSpPr txBox="1"/>
          <p:nvPr/>
        </p:nvSpPr>
        <p:spPr>
          <a:xfrm>
            <a:off x="9892144" y="434109"/>
            <a:ext cx="2158135" cy="4801314"/>
          </a:xfrm>
          <a:prstGeom prst="rect">
            <a:avLst/>
          </a:prstGeom>
          <a:noFill/>
        </p:spPr>
        <p:txBody>
          <a:bodyPr wrap="square" rtlCol="0">
            <a:spAutoFit/>
          </a:bodyPr>
          <a:lstStyle/>
          <a:p>
            <a:r>
              <a:rPr lang="en-US" dirty="0">
                <a:solidFill>
                  <a:srgbClr val="FF0000"/>
                </a:solidFill>
              </a:rPr>
              <a:t>Construction Details:</a:t>
            </a:r>
          </a:p>
          <a:p>
            <a:endParaRPr lang="en-US" dirty="0">
              <a:solidFill>
                <a:srgbClr val="FF0000"/>
              </a:solidFill>
            </a:endParaRPr>
          </a:p>
          <a:p>
            <a:r>
              <a:rPr lang="en-US" dirty="0">
                <a:solidFill>
                  <a:srgbClr val="FF0000"/>
                </a:solidFill>
              </a:rPr>
              <a:t>All Flatlock seams, shoe cementing, 1/8” top stitch around rubber wrap piece and on trims for heel reinforcement with 5 SPI, all construction seams to have 7-8 SPI. Inner shoe labeling to be screen printed to ensure durability and no tags rub on the customer </a:t>
            </a:r>
          </a:p>
        </p:txBody>
      </p:sp>
      <p:pic>
        <p:nvPicPr>
          <p:cNvPr id="4" name="Picture 3">
            <a:extLst>
              <a:ext uri="{FF2B5EF4-FFF2-40B4-BE49-F238E27FC236}">
                <a16:creationId xmlns:a16="http://schemas.microsoft.com/office/drawing/2014/main" id="{4A6739EF-2E4B-42A8-9F39-10E7EF0BF9D8}"/>
              </a:ext>
            </a:extLst>
          </p:cNvPr>
          <p:cNvPicPr>
            <a:picLocks noChangeAspect="1"/>
          </p:cNvPicPr>
          <p:nvPr/>
        </p:nvPicPr>
        <p:blipFill>
          <a:blip r:embed="rId2"/>
          <a:stretch>
            <a:fillRect/>
          </a:stretch>
        </p:blipFill>
        <p:spPr>
          <a:xfrm>
            <a:off x="90919" y="90487"/>
            <a:ext cx="9801225" cy="6677025"/>
          </a:xfrm>
          <a:prstGeom prst="rect">
            <a:avLst/>
          </a:prstGeom>
        </p:spPr>
      </p:pic>
    </p:spTree>
    <p:extLst>
      <p:ext uri="{BB962C8B-B14F-4D97-AF65-F5344CB8AC3E}">
        <p14:creationId xmlns:p14="http://schemas.microsoft.com/office/powerpoint/2010/main" val="892593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BC5B6E-2018-4781-8B56-5CA7616085A6}"/>
              </a:ext>
            </a:extLst>
          </p:cNvPr>
          <p:cNvPicPr>
            <a:picLocks noChangeAspect="1"/>
          </p:cNvPicPr>
          <p:nvPr/>
        </p:nvPicPr>
        <p:blipFill>
          <a:blip r:embed="rId2"/>
          <a:stretch>
            <a:fillRect/>
          </a:stretch>
        </p:blipFill>
        <p:spPr>
          <a:xfrm>
            <a:off x="3681573" y="0"/>
            <a:ext cx="4828854" cy="6858000"/>
          </a:xfrm>
          <a:prstGeom prst="rect">
            <a:avLst/>
          </a:prstGeom>
        </p:spPr>
      </p:pic>
    </p:spTree>
    <p:extLst>
      <p:ext uri="{BB962C8B-B14F-4D97-AF65-F5344CB8AC3E}">
        <p14:creationId xmlns:p14="http://schemas.microsoft.com/office/powerpoint/2010/main" val="389546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428318-DDD9-44EA-96FE-C14B05C7D557}"/>
              </a:ext>
            </a:extLst>
          </p:cNvPr>
          <p:cNvSpPr txBox="1"/>
          <p:nvPr/>
        </p:nvSpPr>
        <p:spPr>
          <a:xfrm>
            <a:off x="234891" y="205530"/>
            <a:ext cx="6090407" cy="369332"/>
          </a:xfrm>
          <a:prstGeom prst="rect">
            <a:avLst/>
          </a:prstGeom>
          <a:noFill/>
        </p:spPr>
        <p:txBody>
          <a:bodyPr wrap="square" rtlCol="0">
            <a:spAutoFit/>
          </a:bodyPr>
          <a:lstStyle/>
          <a:p>
            <a:r>
              <a:rPr lang="en-US" dirty="0">
                <a:solidFill>
                  <a:srgbClr val="FF0000"/>
                </a:solidFill>
              </a:rPr>
              <a:t>Factory Option 1: Shanghai </a:t>
            </a:r>
            <a:r>
              <a:rPr lang="en-US" dirty="0" err="1">
                <a:solidFill>
                  <a:srgbClr val="FF0000"/>
                </a:solidFill>
              </a:rPr>
              <a:t>Workplus</a:t>
            </a:r>
            <a:r>
              <a:rPr lang="en-US" dirty="0">
                <a:solidFill>
                  <a:srgbClr val="FF0000"/>
                </a:solidFill>
              </a:rPr>
              <a:t> Technology CO., LTD.</a:t>
            </a:r>
          </a:p>
        </p:txBody>
      </p:sp>
      <p:pic>
        <p:nvPicPr>
          <p:cNvPr id="4" name="Picture 3" descr="A picture containing text, footwear&#10;&#10;Description automatically generated">
            <a:extLst>
              <a:ext uri="{FF2B5EF4-FFF2-40B4-BE49-F238E27FC236}">
                <a16:creationId xmlns:a16="http://schemas.microsoft.com/office/drawing/2014/main" id="{3E247703-212A-4B7E-82FC-4058540646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7822" y="927766"/>
            <a:ext cx="5200650" cy="5229225"/>
          </a:xfrm>
          <a:prstGeom prst="rect">
            <a:avLst/>
          </a:prstGeom>
        </p:spPr>
      </p:pic>
      <p:sp>
        <p:nvSpPr>
          <p:cNvPr id="10" name="TextBox 9">
            <a:extLst>
              <a:ext uri="{FF2B5EF4-FFF2-40B4-BE49-F238E27FC236}">
                <a16:creationId xmlns:a16="http://schemas.microsoft.com/office/drawing/2014/main" id="{0E17FDB3-82ED-449D-9569-952BE3E6618C}"/>
              </a:ext>
            </a:extLst>
          </p:cNvPr>
          <p:cNvSpPr txBox="1"/>
          <p:nvPr/>
        </p:nvSpPr>
        <p:spPr>
          <a:xfrm>
            <a:off x="183528" y="1060693"/>
            <a:ext cx="6094602" cy="3354765"/>
          </a:xfrm>
          <a:prstGeom prst="rect">
            <a:avLst/>
          </a:prstGeom>
          <a:noFill/>
        </p:spPr>
        <p:txBody>
          <a:bodyPr wrap="square">
            <a:spAutoFit/>
          </a:bodyPr>
          <a:lstStyle/>
          <a:p>
            <a:r>
              <a:rPr lang="en-US" b="1" dirty="0">
                <a:solidFill>
                  <a:srgbClr val="FF0000"/>
                </a:solidFill>
                <a:latin typeface="Calibri" panose="020F0502020204030204" pitchFamily="34" charset="0"/>
              </a:rPr>
              <a:t>Name: </a:t>
            </a:r>
            <a:r>
              <a:rPr lang="en-US" sz="1800" b="0" i="0" u="none" strike="noStrike" dirty="0">
                <a:solidFill>
                  <a:srgbClr val="FF0000"/>
                </a:solidFill>
                <a:effectLst/>
                <a:latin typeface="Calibri" panose="020F0502020204030204" pitchFamily="34" charset="0"/>
              </a:rPr>
              <a:t>Shanghai </a:t>
            </a:r>
            <a:r>
              <a:rPr lang="en-US" sz="1800" b="0" i="0" u="none" strike="noStrike" dirty="0" err="1">
                <a:solidFill>
                  <a:srgbClr val="FF0000"/>
                </a:solidFill>
                <a:effectLst/>
                <a:latin typeface="Calibri" panose="020F0502020204030204" pitchFamily="34" charset="0"/>
              </a:rPr>
              <a:t>Workplus</a:t>
            </a:r>
            <a:r>
              <a:rPr lang="en-US" sz="1800" b="0" i="0" u="none" strike="noStrike" dirty="0">
                <a:solidFill>
                  <a:srgbClr val="FF0000"/>
                </a:solidFill>
                <a:effectLst/>
                <a:latin typeface="Calibri" panose="020F0502020204030204" pitchFamily="34" charset="0"/>
              </a:rPr>
              <a:t> Technology Co. LTD</a:t>
            </a:r>
            <a:r>
              <a:rPr lang="en-US" dirty="0">
                <a:solidFill>
                  <a:srgbClr val="FF0000"/>
                </a:solidFill>
              </a:rPr>
              <a:t> </a:t>
            </a:r>
          </a:p>
          <a:p>
            <a:r>
              <a:rPr lang="en-US" sz="1600" b="1" i="0" u="none" strike="noStrike" dirty="0">
                <a:solidFill>
                  <a:srgbClr val="FF0000"/>
                </a:solidFill>
                <a:effectLst/>
                <a:latin typeface="Roboto" panose="02000000000000000000" pitchFamily="2" charset="0"/>
              </a:rPr>
              <a:t>Address: </a:t>
            </a:r>
            <a:r>
              <a:rPr lang="en-US" sz="1600" b="0" i="0" u="none" strike="noStrike" dirty="0">
                <a:solidFill>
                  <a:srgbClr val="FF0000"/>
                </a:solidFill>
                <a:effectLst/>
                <a:latin typeface="Roboto" panose="02000000000000000000" pitchFamily="2" charset="0"/>
              </a:rPr>
              <a:t>Room 910, Building 6, </a:t>
            </a:r>
            <a:r>
              <a:rPr lang="en-US" sz="1600" b="0" i="0" u="none" strike="noStrike" dirty="0" err="1">
                <a:solidFill>
                  <a:srgbClr val="FF0000"/>
                </a:solidFill>
                <a:effectLst/>
                <a:latin typeface="Roboto" panose="02000000000000000000" pitchFamily="2" charset="0"/>
              </a:rPr>
              <a:t>Luxiang</a:t>
            </a:r>
            <a:r>
              <a:rPr lang="en-US" sz="1600" b="0" i="0" u="none" strike="noStrike" dirty="0">
                <a:solidFill>
                  <a:srgbClr val="FF0000"/>
                </a:solidFill>
                <a:effectLst/>
                <a:latin typeface="Roboto" panose="02000000000000000000" pitchFamily="2" charset="0"/>
              </a:rPr>
              <a:t> Road 111, </a:t>
            </a:r>
            <a:r>
              <a:rPr lang="en-US" sz="1600" b="0" i="0" u="none" strike="noStrike" dirty="0" err="1">
                <a:solidFill>
                  <a:srgbClr val="FF0000"/>
                </a:solidFill>
                <a:effectLst/>
                <a:latin typeface="Roboto" panose="02000000000000000000" pitchFamily="2" charset="0"/>
              </a:rPr>
              <a:t>Baoshan</a:t>
            </a:r>
            <a:r>
              <a:rPr lang="en-US" sz="1600" b="0" i="0" u="none" strike="noStrike" dirty="0">
                <a:solidFill>
                  <a:srgbClr val="FF0000"/>
                </a:solidFill>
                <a:effectLst/>
                <a:latin typeface="Roboto" panose="02000000000000000000" pitchFamily="2" charset="0"/>
              </a:rPr>
              <a:t> District, Shanghai</a:t>
            </a:r>
            <a:r>
              <a:rPr lang="en-US" dirty="0">
                <a:solidFill>
                  <a:srgbClr val="FF0000"/>
                </a:solidFill>
              </a:rPr>
              <a:t> </a:t>
            </a:r>
          </a:p>
          <a:p>
            <a:r>
              <a:rPr lang="en-US" sz="1800" b="1" i="0" u="none" strike="noStrike" dirty="0">
                <a:solidFill>
                  <a:srgbClr val="FF0000"/>
                </a:solidFill>
                <a:effectLst/>
                <a:latin typeface="Calibri" panose="020F0502020204030204" pitchFamily="34" charset="0"/>
              </a:rPr>
              <a:t>Manufacturing Type: </a:t>
            </a:r>
            <a:r>
              <a:rPr lang="en-US" sz="1800" b="0" i="0" u="none" strike="noStrike" dirty="0">
                <a:solidFill>
                  <a:srgbClr val="FF0000"/>
                </a:solidFill>
                <a:effectLst/>
                <a:latin typeface="Calibri" panose="020F0502020204030204" pitchFamily="34" charset="0"/>
              </a:rPr>
              <a:t>FPP</a:t>
            </a:r>
            <a:r>
              <a:rPr lang="en-US" dirty="0">
                <a:solidFill>
                  <a:srgbClr val="FF0000"/>
                </a:solidFill>
              </a:rPr>
              <a:t> </a:t>
            </a:r>
          </a:p>
          <a:p>
            <a:r>
              <a:rPr lang="en-US" sz="1800" b="1" i="0" u="none" strike="noStrike" dirty="0">
                <a:solidFill>
                  <a:srgbClr val="FF0000"/>
                </a:solidFill>
                <a:effectLst/>
                <a:latin typeface="Calibri" panose="020F0502020204030204" pitchFamily="34" charset="0"/>
              </a:rPr>
              <a:t>Key Product Types: </a:t>
            </a:r>
            <a:r>
              <a:rPr lang="en-US" sz="1800" b="0" i="0" u="none" strike="noStrike" dirty="0">
                <a:solidFill>
                  <a:srgbClr val="FF0000"/>
                </a:solidFill>
                <a:effectLst/>
                <a:latin typeface="Calibri" panose="020F0502020204030204" pitchFamily="34" charset="0"/>
              </a:rPr>
              <a:t>safety shoes, power tools, safety glasses, safety gloves, helmets</a:t>
            </a:r>
            <a:r>
              <a:rPr lang="en-US" dirty="0">
                <a:solidFill>
                  <a:srgbClr val="FF0000"/>
                </a:solidFill>
              </a:rPr>
              <a:t> </a:t>
            </a:r>
            <a:r>
              <a:rPr lang="en-US" sz="1800" b="0" i="0" u="none" strike="noStrike" dirty="0">
                <a:solidFill>
                  <a:srgbClr val="FF0000"/>
                </a:solidFill>
                <a:effectLst/>
                <a:latin typeface="Calibri" panose="020F0502020204030204" pitchFamily="34" charset="0"/>
              </a:rPr>
              <a:t> </a:t>
            </a:r>
          </a:p>
          <a:p>
            <a:r>
              <a:rPr lang="en-US" b="1" dirty="0">
                <a:solidFill>
                  <a:srgbClr val="FF0000"/>
                </a:solidFill>
                <a:latin typeface="Calibri" panose="020F0502020204030204" pitchFamily="34" charset="0"/>
              </a:rPr>
              <a:t>Lead Time: </a:t>
            </a:r>
            <a:r>
              <a:rPr lang="en-US" sz="1800" b="0" i="0" u="none" strike="noStrike" dirty="0">
                <a:solidFill>
                  <a:srgbClr val="FF0000"/>
                </a:solidFill>
                <a:effectLst/>
                <a:latin typeface="Calibri" panose="020F0502020204030204" pitchFamily="34" charset="0"/>
              </a:rPr>
              <a:t>Peak season lead time: 1-3 months Off season lead time: one month</a:t>
            </a:r>
            <a:r>
              <a:rPr lang="en-US" dirty="0">
                <a:solidFill>
                  <a:srgbClr val="FF0000"/>
                </a:solidFill>
              </a:rPr>
              <a:t> </a:t>
            </a:r>
          </a:p>
          <a:p>
            <a:r>
              <a:rPr lang="en-US" sz="1800" b="1" i="0" u="none" strike="noStrike" dirty="0">
                <a:solidFill>
                  <a:srgbClr val="FF0000"/>
                </a:solidFill>
                <a:effectLst/>
                <a:latin typeface="Calibri" panose="020F0502020204030204" pitchFamily="34" charset="0"/>
              </a:rPr>
              <a:t>MOQ: </a:t>
            </a:r>
            <a:r>
              <a:rPr lang="en-US" sz="1800" b="0" i="0" u="none" strike="noStrike" dirty="0">
                <a:solidFill>
                  <a:srgbClr val="FF0000"/>
                </a:solidFill>
                <a:effectLst/>
                <a:latin typeface="Calibri" panose="020F0502020204030204" pitchFamily="34" charset="0"/>
              </a:rPr>
              <a:t>100 pairs</a:t>
            </a:r>
            <a:r>
              <a:rPr lang="en-US" dirty="0">
                <a:solidFill>
                  <a:srgbClr val="FF0000"/>
                </a:solidFill>
              </a:rPr>
              <a:t> </a:t>
            </a:r>
          </a:p>
          <a:p>
            <a:r>
              <a:rPr lang="en-US" sz="1600" b="1" i="0" u="none" strike="noStrike" dirty="0">
                <a:solidFill>
                  <a:srgbClr val="FF0000"/>
                </a:solidFill>
                <a:effectLst/>
                <a:latin typeface="Roboto" panose="02000000000000000000" pitchFamily="2" charset="0"/>
              </a:rPr>
              <a:t>Payment Terms: </a:t>
            </a:r>
            <a:r>
              <a:rPr lang="en-US" sz="1600" b="0" i="0" u="none" strike="noStrike" dirty="0">
                <a:solidFill>
                  <a:srgbClr val="FF0000"/>
                </a:solidFill>
                <a:effectLst/>
                <a:latin typeface="Roboto" panose="02000000000000000000" pitchFamily="2" charset="0"/>
              </a:rPr>
              <a:t>L/C, T/T, D/P, Western Union, </a:t>
            </a:r>
            <a:r>
              <a:rPr lang="en-US" sz="1600" b="0" i="0" u="none" strike="noStrike" dirty="0" err="1">
                <a:solidFill>
                  <a:srgbClr val="FF0000"/>
                </a:solidFill>
                <a:effectLst/>
                <a:latin typeface="Roboto" panose="02000000000000000000" pitchFamily="2" charset="0"/>
              </a:rPr>
              <a:t>Paypal</a:t>
            </a:r>
            <a:r>
              <a:rPr lang="en-US" sz="1600" b="0" i="0" u="none" strike="noStrike" dirty="0">
                <a:solidFill>
                  <a:srgbClr val="FF0000"/>
                </a:solidFill>
                <a:effectLst/>
                <a:latin typeface="Roboto" panose="02000000000000000000" pitchFamily="2" charset="0"/>
              </a:rPr>
              <a:t>, Money Gram</a:t>
            </a:r>
            <a:r>
              <a:rPr lang="en-US" dirty="0">
                <a:solidFill>
                  <a:srgbClr val="FF0000"/>
                </a:solidFill>
              </a:rPr>
              <a:t> </a:t>
            </a:r>
          </a:p>
          <a:p>
            <a:r>
              <a:rPr lang="en-US" sz="1600" b="1" i="0" u="none" strike="noStrike" dirty="0">
                <a:solidFill>
                  <a:srgbClr val="FF0000"/>
                </a:solidFill>
                <a:effectLst/>
                <a:latin typeface="Roboto" panose="02000000000000000000" pitchFamily="2" charset="0"/>
              </a:rPr>
              <a:t>Costing Techniques: </a:t>
            </a:r>
            <a:r>
              <a:rPr lang="en-US" sz="1600" b="0" i="0" u="none" strike="noStrike" dirty="0">
                <a:solidFill>
                  <a:srgbClr val="FF0000"/>
                </a:solidFill>
                <a:effectLst/>
                <a:latin typeface="Roboto" panose="02000000000000000000" pitchFamily="2" charset="0"/>
              </a:rPr>
              <a:t>FOB, CIF, CFR</a:t>
            </a:r>
            <a:r>
              <a:rPr lang="en-US" dirty="0">
                <a:solidFill>
                  <a:srgbClr val="FF0000"/>
                </a:solidFill>
              </a:rPr>
              <a:t> </a:t>
            </a:r>
          </a:p>
        </p:txBody>
      </p:sp>
      <p:sp>
        <p:nvSpPr>
          <p:cNvPr id="11" name="TextBox 10">
            <a:extLst>
              <a:ext uri="{FF2B5EF4-FFF2-40B4-BE49-F238E27FC236}">
                <a16:creationId xmlns:a16="http://schemas.microsoft.com/office/drawing/2014/main" id="{E8CF561B-8BDE-491B-BC8E-D7E227DC49D5}"/>
              </a:ext>
            </a:extLst>
          </p:cNvPr>
          <p:cNvSpPr txBox="1"/>
          <p:nvPr/>
        </p:nvSpPr>
        <p:spPr>
          <a:xfrm>
            <a:off x="183528" y="4679663"/>
            <a:ext cx="6094602" cy="1477328"/>
          </a:xfrm>
          <a:prstGeom prst="rect">
            <a:avLst/>
          </a:prstGeom>
          <a:noFill/>
        </p:spPr>
        <p:txBody>
          <a:bodyPr wrap="square">
            <a:spAutoFit/>
          </a:bodyPr>
          <a:lstStyle/>
          <a:p>
            <a:r>
              <a:rPr lang="en-US" dirty="0">
                <a:solidFill>
                  <a:srgbClr val="FF0000"/>
                </a:solidFill>
                <a:latin typeface="Calibri" panose="020F0502020204030204" pitchFamily="34" charset="0"/>
              </a:rPr>
              <a:t>I selected Shanghai </a:t>
            </a:r>
            <a:r>
              <a:rPr lang="en-US" dirty="0" err="1">
                <a:solidFill>
                  <a:srgbClr val="FF0000"/>
                </a:solidFill>
                <a:latin typeface="Calibri" panose="020F0502020204030204" pitchFamily="34" charset="0"/>
              </a:rPr>
              <a:t>Workplus</a:t>
            </a:r>
            <a:r>
              <a:rPr lang="en-US" dirty="0">
                <a:solidFill>
                  <a:srgbClr val="FF0000"/>
                </a:solidFill>
                <a:latin typeface="Calibri" panose="020F0502020204030204" pitchFamily="34" charset="0"/>
              </a:rPr>
              <a:t> Technology CO., LTD. As my production factory as they are well versed in the making of safety product and have an on site testing facility. They also produce high quality boots and shoes, have excellent stitching details, and their lead times will fit in well with my calendar.</a:t>
            </a:r>
            <a:endParaRPr lang="en-US" dirty="0">
              <a:solidFill>
                <a:srgbClr val="FF0000"/>
              </a:solidFill>
            </a:endParaRPr>
          </a:p>
        </p:txBody>
      </p:sp>
    </p:spTree>
    <p:extLst>
      <p:ext uri="{BB962C8B-B14F-4D97-AF65-F5344CB8AC3E}">
        <p14:creationId xmlns:p14="http://schemas.microsoft.com/office/powerpoint/2010/main" val="790169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C0711B-8323-4205-A768-F3BF350C0010}"/>
              </a:ext>
            </a:extLst>
          </p:cNvPr>
          <p:cNvSpPr txBox="1"/>
          <p:nvPr/>
        </p:nvSpPr>
        <p:spPr>
          <a:xfrm>
            <a:off x="234891" y="205530"/>
            <a:ext cx="6409190" cy="369332"/>
          </a:xfrm>
          <a:prstGeom prst="rect">
            <a:avLst/>
          </a:prstGeom>
          <a:noFill/>
        </p:spPr>
        <p:txBody>
          <a:bodyPr wrap="square" rtlCol="0">
            <a:spAutoFit/>
          </a:bodyPr>
          <a:lstStyle/>
          <a:p>
            <a:r>
              <a:rPr lang="en-US" dirty="0">
                <a:solidFill>
                  <a:srgbClr val="FF0000"/>
                </a:solidFill>
              </a:rPr>
              <a:t>Factory Option 2: </a:t>
            </a:r>
            <a:r>
              <a:rPr lang="en-US" dirty="0" err="1">
                <a:solidFill>
                  <a:srgbClr val="FF0000"/>
                </a:solidFill>
              </a:rPr>
              <a:t>Quindao</a:t>
            </a:r>
            <a:r>
              <a:rPr lang="en-US" dirty="0">
                <a:solidFill>
                  <a:srgbClr val="FF0000"/>
                </a:solidFill>
              </a:rPr>
              <a:t> Driving Sea International Trade Co. LTD</a:t>
            </a:r>
          </a:p>
        </p:txBody>
      </p:sp>
      <p:pic>
        <p:nvPicPr>
          <p:cNvPr id="4" name="Picture 3" descr="A black and yellow shoe&#10;&#10;Description automatically generated with medium confidence">
            <a:extLst>
              <a:ext uri="{FF2B5EF4-FFF2-40B4-BE49-F238E27FC236}">
                <a16:creationId xmlns:a16="http://schemas.microsoft.com/office/drawing/2014/main" id="{EFF88EE9-743B-4295-A3CA-060A3BA5C6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410" y="1014587"/>
            <a:ext cx="5114925" cy="5248275"/>
          </a:xfrm>
          <a:prstGeom prst="rect">
            <a:avLst/>
          </a:prstGeom>
        </p:spPr>
      </p:pic>
      <p:sp>
        <p:nvSpPr>
          <p:cNvPr id="5" name="TextBox 4">
            <a:extLst>
              <a:ext uri="{FF2B5EF4-FFF2-40B4-BE49-F238E27FC236}">
                <a16:creationId xmlns:a16="http://schemas.microsoft.com/office/drawing/2014/main" id="{3C066E75-BB03-452D-A440-F9E73B03B5FA}"/>
              </a:ext>
            </a:extLst>
          </p:cNvPr>
          <p:cNvSpPr txBox="1"/>
          <p:nvPr/>
        </p:nvSpPr>
        <p:spPr>
          <a:xfrm>
            <a:off x="392185" y="1014587"/>
            <a:ext cx="6094602" cy="3108543"/>
          </a:xfrm>
          <a:prstGeom prst="rect">
            <a:avLst/>
          </a:prstGeom>
          <a:noFill/>
        </p:spPr>
        <p:txBody>
          <a:bodyPr wrap="square">
            <a:spAutoFit/>
          </a:bodyPr>
          <a:lstStyle/>
          <a:p>
            <a:r>
              <a:rPr lang="en-US" b="1" dirty="0">
                <a:solidFill>
                  <a:srgbClr val="FF0000"/>
                </a:solidFill>
                <a:latin typeface="Calibri" panose="020F0502020204030204" pitchFamily="34" charset="0"/>
              </a:rPr>
              <a:t>Name:</a:t>
            </a:r>
            <a:r>
              <a:rPr lang="en-US" sz="1800" b="0" i="0" u="none" strike="noStrike" dirty="0">
                <a:solidFill>
                  <a:srgbClr val="FF0000"/>
                </a:solidFill>
                <a:effectLst/>
                <a:latin typeface="Calibri" panose="020F0502020204030204" pitchFamily="34" charset="0"/>
              </a:rPr>
              <a:t> </a:t>
            </a:r>
            <a:r>
              <a:rPr lang="en-US" sz="1800" b="0" i="0" u="none" strike="noStrike" dirty="0" err="1">
                <a:solidFill>
                  <a:srgbClr val="FF0000"/>
                </a:solidFill>
                <a:effectLst/>
                <a:latin typeface="Calibri" panose="020F0502020204030204" pitchFamily="34" charset="0"/>
              </a:rPr>
              <a:t>Quindao</a:t>
            </a:r>
            <a:r>
              <a:rPr lang="en-US" sz="1800" b="0" i="0" u="none" strike="noStrike" dirty="0">
                <a:solidFill>
                  <a:srgbClr val="FF0000"/>
                </a:solidFill>
                <a:effectLst/>
                <a:latin typeface="Calibri" panose="020F0502020204030204" pitchFamily="34" charset="0"/>
              </a:rPr>
              <a:t> Driving Sea International Trade Co., LTD</a:t>
            </a:r>
            <a:r>
              <a:rPr lang="en-US" dirty="0">
                <a:solidFill>
                  <a:srgbClr val="FF0000"/>
                </a:solidFill>
              </a:rPr>
              <a:t> </a:t>
            </a:r>
          </a:p>
          <a:p>
            <a:r>
              <a:rPr lang="en-US" sz="1600" b="1" dirty="0">
                <a:solidFill>
                  <a:srgbClr val="FF0000"/>
                </a:solidFill>
                <a:latin typeface="Roboto" panose="02000000000000000000" pitchFamily="2" charset="0"/>
              </a:rPr>
              <a:t>Address: </a:t>
            </a:r>
            <a:r>
              <a:rPr lang="en-US" sz="1600" b="0" i="0" u="none" strike="noStrike" dirty="0" err="1">
                <a:solidFill>
                  <a:srgbClr val="FF0000"/>
                </a:solidFill>
                <a:effectLst/>
                <a:latin typeface="Roboto" panose="02000000000000000000" pitchFamily="2" charset="0"/>
              </a:rPr>
              <a:t>Zhanglu</a:t>
            </a:r>
            <a:r>
              <a:rPr lang="en-US" sz="1600" b="0" i="0" u="none" strike="noStrike" dirty="0">
                <a:solidFill>
                  <a:srgbClr val="FF0000"/>
                </a:solidFill>
                <a:effectLst/>
                <a:latin typeface="Roboto" panose="02000000000000000000" pitchFamily="2" charset="0"/>
              </a:rPr>
              <a:t> Industrial </a:t>
            </a:r>
            <a:r>
              <a:rPr lang="en-US" sz="1600" b="0" i="0" u="none" strike="noStrike" dirty="0" err="1">
                <a:solidFill>
                  <a:srgbClr val="FF0000"/>
                </a:solidFill>
                <a:effectLst/>
                <a:latin typeface="Roboto" panose="02000000000000000000" pitchFamily="2" charset="0"/>
              </a:rPr>
              <a:t>Zone,ChaoyangStreet</a:t>
            </a:r>
            <a:r>
              <a:rPr lang="en-US" sz="1600" b="0" i="0" u="none" strike="noStrike" dirty="0">
                <a:solidFill>
                  <a:srgbClr val="FF0000"/>
                </a:solidFill>
                <a:effectLst/>
                <a:latin typeface="Roboto" panose="02000000000000000000" pitchFamily="2" charset="0"/>
              </a:rPr>
              <a:t> </a:t>
            </a:r>
            <a:r>
              <a:rPr lang="en-US" sz="1600" b="0" i="0" u="none" strike="noStrike" dirty="0" err="1">
                <a:solidFill>
                  <a:srgbClr val="FF0000"/>
                </a:solidFill>
                <a:effectLst/>
                <a:latin typeface="Roboto" panose="02000000000000000000" pitchFamily="2" charset="0"/>
              </a:rPr>
              <a:t>Gaomi</a:t>
            </a:r>
            <a:r>
              <a:rPr lang="en-US" sz="1600" b="0" i="0" u="none" strike="noStrike" dirty="0">
                <a:solidFill>
                  <a:srgbClr val="FF0000"/>
                </a:solidFill>
                <a:effectLst/>
                <a:latin typeface="Roboto" panose="02000000000000000000" pitchFamily="2" charset="0"/>
              </a:rPr>
              <a:t> City Shandong </a:t>
            </a:r>
            <a:r>
              <a:rPr lang="en-US" sz="1600" b="0" i="0" u="none" strike="noStrike" dirty="0" err="1">
                <a:solidFill>
                  <a:srgbClr val="FF0000"/>
                </a:solidFill>
                <a:effectLst/>
                <a:latin typeface="Roboto" panose="02000000000000000000" pitchFamily="2" charset="0"/>
              </a:rPr>
              <a:t>Province,China</a:t>
            </a:r>
            <a:r>
              <a:rPr lang="en-US" dirty="0">
                <a:solidFill>
                  <a:srgbClr val="FF0000"/>
                </a:solidFill>
              </a:rPr>
              <a:t> </a:t>
            </a:r>
          </a:p>
          <a:p>
            <a:r>
              <a:rPr lang="en-US" sz="1800" b="1" i="0" u="none" strike="noStrike" dirty="0" err="1">
                <a:solidFill>
                  <a:srgbClr val="FF0000"/>
                </a:solidFill>
                <a:effectLst/>
                <a:latin typeface="Calibri" panose="020F0502020204030204" pitchFamily="34" charset="0"/>
              </a:rPr>
              <a:t>Manufactuing</a:t>
            </a:r>
            <a:r>
              <a:rPr lang="en-US" sz="1800" b="1" i="0" u="none" strike="noStrike" dirty="0">
                <a:solidFill>
                  <a:srgbClr val="FF0000"/>
                </a:solidFill>
                <a:effectLst/>
                <a:latin typeface="Calibri" panose="020F0502020204030204" pitchFamily="34" charset="0"/>
              </a:rPr>
              <a:t> Type: </a:t>
            </a:r>
            <a:r>
              <a:rPr lang="en-US" sz="1800" b="0" i="0" u="none" strike="noStrike" dirty="0">
                <a:solidFill>
                  <a:srgbClr val="FF0000"/>
                </a:solidFill>
                <a:effectLst/>
                <a:latin typeface="Calibri" panose="020F0502020204030204" pitchFamily="34" charset="0"/>
              </a:rPr>
              <a:t>CMT</a:t>
            </a:r>
            <a:r>
              <a:rPr lang="en-US" dirty="0">
                <a:solidFill>
                  <a:srgbClr val="FF0000"/>
                </a:solidFill>
              </a:rPr>
              <a:t> </a:t>
            </a:r>
          </a:p>
          <a:p>
            <a:r>
              <a:rPr lang="en-US" sz="1800" b="1" i="0" u="none" strike="noStrike" dirty="0">
                <a:solidFill>
                  <a:srgbClr val="FF0000"/>
                </a:solidFill>
                <a:effectLst/>
                <a:latin typeface="Calibri" panose="020F0502020204030204" pitchFamily="34" charset="0"/>
              </a:rPr>
              <a:t>Key Product Types: </a:t>
            </a:r>
            <a:r>
              <a:rPr lang="en-US" sz="1800" b="0" i="0" u="none" strike="noStrike" dirty="0">
                <a:solidFill>
                  <a:srgbClr val="FF0000"/>
                </a:solidFill>
                <a:effectLst/>
                <a:latin typeface="Calibri" panose="020F0502020204030204" pitchFamily="34" charset="0"/>
              </a:rPr>
              <a:t>safety shoes, work shoes, safety boots, PU shoes</a:t>
            </a:r>
            <a:r>
              <a:rPr lang="en-US" dirty="0">
                <a:solidFill>
                  <a:srgbClr val="FF0000"/>
                </a:solidFill>
              </a:rPr>
              <a:t> </a:t>
            </a:r>
            <a:endParaRPr lang="en-US" dirty="0">
              <a:solidFill>
                <a:srgbClr val="FF0000"/>
              </a:solidFill>
              <a:latin typeface="Calibri" panose="020F0502020204030204" pitchFamily="34" charset="0"/>
            </a:endParaRPr>
          </a:p>
          <a:p>
            <a:r>
              <a:rPr lang="en-US" sz="1800" b="1" i="0" u="none" strike="noStrike" dirty="0">
                <a:solidFill>
                  <a:srgbClr val="FF0000"/>
                </a:solidFill>
                <a:effectLst/>
                <a:latin typeface="Calibri" panose="020F0502020204030204" pitchFamily="34" charset="0"/>
              </a:rPr>
              <a:t>Lead Times: </a:t>
            </a:r>
            <a:r>
              <a:rPr lang="en-US" sz="1800" b="0" i="0" u="none" strike="noStrike" dirty="0">
                <a:solidFill>
                  <a:srgbClr val="FF0000"/>
                </a:solidFill>
                <a:effectLst/>
                <a:latin typeface="Calibri" panose="020F0502020204030204" pitchFamily="34" charset="0"/>
              </a:rPr>
              <a:t>peak season 1 month, off season 15 working day</a:t>
            </a:r>
            <a:r>
              <a:rPr lang="en-US" dirty="0">
                <a:solidFill>
                  <a:srgbClr val="FF0000"/>
                </a:solidFill>
              </a:rPr>
              <a:t> </a:t>
            </a:r>
          </a:p>
          <a:p>
            <a:r>
              <a:rPr lang="en-US" sz="1800" b="1" i="0" u="none" strike="noStrike" dirty="0">
                <a:solidFill>
                  <a:srgbClr val="FF0000"/>
                </a:solidFill>
                <a:effectLst/>
                <a:latin typeface="Calibri" panose="020F0502020204030204" pitchFamily="34" charset="0"/>
              </a:rPr>
              <a:t>MOQ: </a:t>
            </a:r>
            <a:r>
              <a:rPr lang="en-US" sz="1800" b="0" i="0" u="none" strike="noStrike" dirty="0">
                <a:solidFill>
                  <a:srgbClr val="FF0000"/>
                </a:solidFill>
                <a:effectLst/>
                <a:latin typeface="Calibri" panose="020F0502020204030204" pitchFamily="34" charset="0"/>
              </a:rPr>
              <a:t>200 pairs</a:t>
            </a:r>
            <a:r>
              <a:rPr lang="en-US" dirty="0">
                <a:solidFill>
                  <a:srgbClr val="FF0000"/>
                </a:solidFill>
              </a:rPr>
              <a:t> </a:t>
            </a:r>
          </a:p>
          <a:p>
            <a:r>
              <a:rPr lang="en-US" sz="1800" b="1" i="0" u="none" strike="noStrike" dirty="0">
                <a:solidFill>
                  <a:srgbClr val="FF0000"/>
                </a:solidFill>
                <a:effectLst/>
                <a:latin typeface="Calibri" panose="020F0502020204030204" pitchFamily="34" charset="0"/>
              </a:rPr>
              <a:t>Payment Terms: </a:t>
            </a:r>
            <a:r>
              <a:rPr lang="en-US" sz="1800" b="0" i="0" u="none" strike="noStrike" dirty="0">
                <a:solidFill>
                  <a:srgbClr val="FF0000"/>
                </a:solidFill>
                <a:effectLst/>
                <a:latin typeface="Calibri" panose="020F0502020204030204" pitchFamily="34" charset="0"/>
              </a:rPr>
              <a:t>L/C, T/T, D/P, Western Union, </a:t>
            </a:r>
            <a:r>
              <a:rPr lang="en-US" sz="1800" b="0" i="0" u="none" strike="noStrike" dirty="0" err="1">
                <a:solidFill>
                  <a:srgbClr val="FF0000"/>
                </a:solidFill>
                <a:effectLst/>
                <a:latin typeface="Calibri" panose="020F0502020204030204" pitchFamily="34" charset="0"/>
              </a:rPr>
              <a:t>Paypal</a:t>
            </a:r>
            <a:r>
              <a:rPr lang="en-US" sz="1800" b="0" i="0" u="none" strike="noStrike" dirty="0">
                <a:solidFill>
                  <a:srgbClr val="FF0000"/>
                </a:solidFill>
                <a:effectLst/>
                <a:latin typeface="Calibri" panose="020F0502020204030204" pitchFamily="34" charset="0"/>
              </a:rPr>
              <a:t>, Money Gram</a:t>
            </a:r>
            <a:r>
              <a:rPr lang="en-US" dirty="0">
                <a:solidFill>
                  <a:srgbClr val="FF0000"/>
                </a:solidFill>
              </a:rPr>
              <a:t> </a:t>
            </a:r>
          </a:p>
          <a:p>
            <a:r>
              <a:rPr lang="en-US" b="1" dirty="0">
                <a:solidFill>
                  <a:srgbClr val="FF0000"/>
                </a:solidFill>
                <a:latin typeface="Calibri" panose="020F0502020204030204" pitchFamily="34" charset="0"/>
              </a:rPr>
              <a:t>Costing Techniques: </a:t>
            </a:r>
            <a:r>
              <a:rPr lang="en-US" sz="1800" b="0" i="0" u="none" strike="noStrike" dirty="0">
                <a:solidFill>
                  <a:srgbClr val="FF0000"/>
                </a:solidFill>
                <a:effectLst/>
                <a:latin typeface="Calibri" panose="020F0502020204030204" pitchFamily="34" charset="0"/>
              </a:rPr>
              <a:t>FOB, CIF</a:t>
            </a:r>
            <a:r>
              <a:rPr lang="en-US" dirty="0">
                <a:solidFill>
                  <a:srgbClr val="FF0000"/>
                </a:solidFill>
              </a:rPr>
              <a:t> </a:t>
            </a:r>
          </a:p>
        </p:txBody>
      </p:sp>
      <p:sp>
        <p:nvSpPr>
          <p:cNvPr id="6" name="TextBox 5">
            <a:extLst>
              <a:ext uri="{FF2B5EF4-FFF2-40B4-BE49-F238E27FC236}">
                <a16:creationId xmlns:a16="http://schemas.microsoft.com/office/drawing/2014/main" id="{CB0CF5E8-5D8B-480C-A4BF-06BB9029D451}"/>
              </a:ext>
            </a:extLst>
          </p:cNvPr>
          <p:cNvSpPr txBox="1"/>
          <p:nvPr/>
        </p:nvSpPr>
        <p:spPr>
          <a:xfrm>
            <a:off x="183528" y="4679663"/>
            <a:ext cx="6094602" cy="2031325"/>
          </a:xfrm>
          <a:prstGeom prst="rect">
            <a:avLst/>
          </a:prstGeom>
          <a:noFill/>
        </p:spPr>
        <p:txBody>
          <a:bodyPr wrap="square">
            <a:spAutoFit/>
          </a:bodyPr>
          <a:lstStyle/>
          <a:p>
            <a:r>
              <a:rPr lang="en-US" dirty="0" err="1">
                <a:solidFill>
                  <a:srgbClr val="FF0000"/>
                </a:solidFill>
                <a:latin typeface="Calibri" panose="020F0502020204030204" pitchFamily="34" charset="0"/>
              </a:rPr>
              <a:t>Quindao</a:t>
            </a:r>
            <a:r>
              <a:rPr lang="en-US" dirty="0">
                <a:solidFill>
                  <a:srgbClr val="FF0000"/>
                </a:solidFill>
                <a:latin typeface="Calibri" panose="020F0502020204030204" pitchFamily="34" charset="0"/>
              </a:rPr>
              <a:t> Driving Sea International Trade Co., LTD was my runner up for production. What originally drew me to this factory was the shorter lead time and the ability to do CIF (making less work for my Supply Chain Team), but their previous work samples were not as nice looking as Shanghai </a:t>
            </a:r>
            <a:r>
              <a:rPr lang="en-US" dirty="0" err="1">
                <a:solidFill>
                  <a:srgbClr val="FF0000"/>
                </a:solidFill>
                <a:latin typeface="Calibri" panose="020F0502020204030204" pitchFamily="34" charset="0"/>
              </a:rPr>
              <a:t>Workplus’s</a:t>
            </a:r>
            <a:r>
              <a:rPr lang="en-US" dirty="0">
                <a:solidFill>
                  <a:srgbClr val="FF0000"/>
                </a:solidFill>
                <a:latin typeface="Calibri" panose="020F0502020204030204" pitchFamily="34" charset="0"/>
              </a:rPr>
              <a:t> images, and they did not have an on site testing facility for testing the steel toe capabilities of the shoe. </a:t>
            </a:r>
            <a:endParaRPr lang="en-US" dirty="0">
              <a:solidFill>
                <a:srgbClr val="FF0000"/>
              </a:solidFill>
            </a:endParaRPr>
          </a:p>
        </p:txBody>
      </p:sp>
    </p:spTree>
    <p:extLst>
      <p:ext uri="{BB962C8B-B14F-4D97-AF65-F5344CB8AC3E}">
        <p14:creationId xmlns:p14="http://schemas.microsoft.com/office/powerpoint/2010/main" val="444189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824DF1-6B1F-4F22-A752-2A1C39C3E827}"/>
              </a:ext>
            </a:extLst>
          </p:cNvPr>
          <p:cNvPicPr>
            <a:picLocks noChangeAspect="1"/>
          </p:cNvPicPr>
          <p:nvPr/>
        </p:nvPicPr>
        <p:blipFill>
          <a:blip r:embed="rId2"/>
          <a:stretch>
            <a:fillRect/>
          </a:stretch>
        </p:blipFill>
        <p:spPr>
          <a:xfrm>
            <a:off x="3326247" y="0"/>
            <a:ext cx="5539506" cy="6858000"/>
          </a:xfrm>
          <a:prstGeom prst="rect">
            <a:avLst/>
          </a:prstGeom>
        </p:spPr>
      </p:pic>
    </p:spTree>
    <p:extLst>
      <p:ext uri="{BB962C8B-B14F-4D97-AF65-F5344CB8AC3E}">
        <p14:creationId xmlns:p14="http://schemas.microsoft.com/office/powerpoint/2010/main" val="1331485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A94671-8078-4EAC-B37D-475D1DBE477A}"/>
              </a:ext>
            </a:extLst>
          </p:cNvPr>
          <p:cNvPicPr>
            <a:picLocks noChangeAspect="1"/>
          </p:cNvPicPr>
          <p:nvPr/>
        </p:nvPicPr>
        <p:blipFill>
          <a:blip r:embed="rId2"/>
          <a:stretch>
            <a:fillRect/>
          </a:stretch>
        </p:blipFill>
        <p:spPr>
          <a:xfrm>
            <a:off x="2076450" y="1200150"/>
            <a:ext cx="8039100" cy="4457700"/>
          </a:xfrm>
          <a:prstGeom prst="rect">
            <a:avLst/>
          </a:prstGeom>
        </p:spPr>
      </p:pic>
    </p:spTree>
    <p:extLst>
      <p:ext uri="{BB962C8B-B14F-4D97-AF65-F5344CB8AC3E}">
        <p14:creationId xmlns:p14="http://schemas.microsoft.com/office/powerpoint/2010/main" val="628339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4FE8F-81E9-4DD3-9B15-804829245FAC}"/>
              </a:ext>
            </a:extLst>
          </p:cNvPr>
          <p:cNvSpPr>
            <a:spLocks noGrp="1"/>
          </p:cNvSpPr>
          <p:nvPr>
            <p:ph type="title"/>
          </p:nvPr>
        </p:nvSpPr>
        <p:spPr>
          <a:xfrm>
            <a:off x="247073" y="-253711"/>
            <a:ext cx="10515600" cy="1325563"/>
          </a:xfrm>
        </p:spPr>
        <p:txBody>
          <a:bodyPr/>
          <a:lstStyle/>
          <a:p>
            <a:r>
              <a:rPr lang="en-US" dirty="0">
                <a:solidFill>
                  <a:srgbClr val="FF0000"/>
                </a:solidFill>
              </a:rPr>
              <a:t>Citations</a:t>
            </a:r>
          </a:p>
        </p:txBody>
      </p:sp>
      <p:sp>
        <p:nvSpPr>
          <p:cNvPr id="3" name="Content Placeholder 2">
            <a:extLst>
              <a:ext uri="{FF2B5EF4-FFF2-40B4-BE49-F238E27FC236}">
                <a16:creationId xmlns:a16="http://schemas.microsoft.com/office/drawing/2014/main" id="{492A668E-C670-4CD8-8594-84E4154DC7A8}"/>
              </a:ext>
            </a:extLst>
          </p:cNvPr>
          <p:cNvSpPr>
            <a:spLocks noGrp="1"/>
          </p:cNvSpPr>
          <p:nvPr>
            <p:ph idx="1"/>
          </p:nvPr>
        </p:nvSpPr>
        <p:spPr>
          <a:xfrm>
            <a:off x="247073" y="782275"/>
            <a:ext cx="11036120" cy="6075725"/>
          </a:xfrm>
        </p:spPr>
        <p:txBody>
          <a:bodyPr>
            <a:normAutofit fontScale="55000" lnSpcReduction="20000"/>
          </a:bodyPr>
          <a:lstStyle/>
          <a:p>
            <a:pPr marL="0" indent="0">
              <a:buNone/>
            </a:pPr>
            <a:r>
              <a:rPr lang="en-US" dirty="0">
                <a:solidFill>
                  <a:srgbClr val="FF0000"/>
                </a:solidFill>
              </a:rPr>
              <a:t>Wolverine. </a:t>
            </a:r>
            <a:r>
              <a:rPr lang="en-US" i="1" dirty="0">
                <a:solidFill>
                  <a:srgbClr val="FF0000"/>
                </a:solidFill>
              </a:rPr>
              <a:t>Wolverine Xpedite A-line Work Shoe</a:t>
            </a:r>
            <a:r>
              <a:rPr lang="en-US" dirty="0">
                <a:solidFill>
                  <a:srgbClr val="FF0000"/>
                </a:solidFill>
              </a:rPr>
              <a:t>. c. 2021, </a:t>
            </a:r>
            <a:r>
              <a:rPr lang="en-US" i="1" dirty="0">
                <a:solidFill>
                  <a:srgbClr val="FF0000"/>
                </a:solidFill>
              </a:rPr>
              <a:t>Wolverine </a:t>
            </a:r>
            <a:r>
              <a:rPr lang="en-US" dirty="0">
                <a:solidFill>
                  <a:srgbClr val="FF0000"/>
                </a:solidFill>
                <a:hlinkClick r:id="rId2">
                  <a:extLst>
                    <a:ext uri="{A12FA001-AC4F-418D-AE19-62706E023703}">
                      <ahyp:hlinkClr xmlns:ahyp="http://schemas.microsoft.com/office/drawing/2018/hyperlinkcolor" val="tx"/>
                    </a:ext>
                  </a:extLst>
                </a:hlinkClick>
              </a:rPr>
              <a:t>https://www.wolverine.com/US/en/xpedite-a-line/31894W.html?dwvar_31894W_color=W20518#cgid=women-footwear-view-all-shoes&amp;start=1</a:t>
            </a:r>
            <a:endParaRPr lang="en-US" dirty="0">
              <a:solidFill>
                <a:srgbClr val="FF0000"/>
              </a:solidFill>
            </a:endParaRPr>
          </a:p>
          <a:p>
            <a:pPr marL="0" indent="0">
              <a:buNone/>
            </a:pPr>
            <a:r>
              <a:rPr lang="en-US" dirty="0">
                <a:solidFill>
                  <a:srgbClr val="FF0000"/>
                </a:solidFill>
              </a:rPr>
              <a:t>Wolverine. </a:t>
            </a:r>
            <a:r>
              <a:rPr lang="en-US" i="1" dirty="0">
                <a:solidFill>
                  <a:srgbClr val="FF0000"/>
                </a:solidFill>
              </a:rPr>
              <a:t>Wolverine Merlin Waterproof Composite Toe Work Boot </a:t>
            </a:r>
            <a:r>
              <a:rPr lang="en-US" dirty="0">
                <a:solidFill>
                  <a:srgbClr val="FF0000"/>
                </a:solidFill>
              </a:rPr>
              <a:t>c. 2021, </a:t>
            </a:r>
            <a:r>
              <a:rPr lang="en-US" i="1" dirty="0">
                <a:solidFill>
                  <a:srgbClr val="FF0000"/>
                </a:solidFill>
              </a:rPr>
              <a:t>Wolverine </a:t>
            </a:r>
            <a:r>
              <a:rPr lang="en-US" dirty="0">
                <a:solidFill>
                  <a:srgbClr val="FF0000"/>
                </a:solidFill>
                <a:hlinkClick r:id="rId3">
                  <a:extLst>
                    <a:ext uri="{A12FA001-AC4F-418D-AE19-62706E023703}">
                      <ahyp:hlinkClr xmlns:ahyp="http://schemas.microsoft.com/office/drawing/2018/hyperlinkcolor" val="tx"/>
                    </a:ext>
                  </a:extLst>
                </a:hlinkClick>
              </a:rPr>
              <a:t>https://www.wolverine.com/US/en/merlin-waterproof-composite-toe-6-inch-work-boot/18303W.html?dwvar_18303W_color=W10383#cgid=women-footwear-work-safety-toe&amp;start=1</a:t>
            </a:r>
            <a:endParaRPr lang="en-US" dirty="0">
              <a:solidFill>
                <a:srgbClr val="FF0000"/>
              </a:solidFill>
            </a:endParaRPr>
          </a:p>
          <a:p>
            <a:pPr marL="0" indent="0">
              <a:buNone/>
            </a:pPr>
            <a:r>
              <a:rPr lang="en-US" dirty="0">
                <a:solidFill>
                  <a:srgbClr val="FF0000"/>
                </a:solidFill>
              </a:rPr>
              <a:t>Wolverine</a:t>
            </a:r>
            <a:r>
              <a:rPr lang="en-US" i="1" dirty="0">
                <a:solidFill>
                  <a:srgbClr val="FF0000"/>
                </a:solidFill>
              </a:rPr>
              <a:t>. Wolverine Torrent Waterproof Duck Boot, </a:t>
            </a:r>
            <a:r>
              <a:rPr lang="en-US" dirty="0">
                <a:solidFill>
                  <a:srgbClr val="FF0000"/>
                </a:solidFill>
              </a:rPr>
              <a:t>c. 2021, </a:t>
            </a:r>
            <a:r>
              <a:rPr lang="en-US" i="1" dirty="0">
                <a:solidFill>
                  <a:srgbClr val="FF0000"/>
                </a:solidFill>
              </a:rPr>
              <a:t> Wolverine</a:t>
            </a:r>
            <a:r>
              <a:rPr lang="en-US" dirty="0">
                <a:solidFill>
                  <a:srgbClr val="FF0000"/>
                </a:solidFill>
              </a:rPr>
              <a:t>: </a:t>
            </a:r>
            <a:r>
              <a:rPr lang="en-US" dirty="0">
                <a:solidFill>
                  <a:srgbClr val="FF0000"/>
                </a:solidFill>
                <a:hlinkClick r:id="rId4">
                  <a:extLst>
                    <a:ext uri="{A12FA001-AC4F-418D-AE19-62706E023703}">
                      <ahyp:hlinkClr xmlns:ahyp="http://schemas.microsoft.com/office/drawing/2018/hyperlinkcolor" val="tx"/>
                    </a:ext>
                  </a:extLst>
                </a:hlinkClick>
              </a:rPr>
              <a:t>https://www.wolverine.com/US/en/torrent-waterproof-duck-boot/50126W.html?dwvar_50126W_color=W880225#cgid=women-outdoor-view-all&amp;start=1</a:t>
            </a:r>
            <a:endParaRPr lang="en-US" dirty="0">
              <a:solidFill>
                <a:srgbClr val="FF0000"/>
              </a:solidFill>
            </a:endParaRPr>
          </a:p>
          <a:p>
            <a:pPr marL="0" indent="0">
              <a:buNone/>
            </a:pPr>
            <a:r>
              <a:rPr lang="en-US" dirty="0">
                <a:solidFill>
                  <a:srgbClr val="FF0000"/>
                </a:solidFill>
              </a:rPr>
              <a:t>Sperry. </a:t>
            </a:r>
            <a:r>
              <a:rPr lang="en-US" i="1" dirty="0">
                <a:solidFill>
                  <a:srgbClr val="FF0000"/>
                </a:solidFill>
              </a:rPr>
              <a:t>Saltwater Heel Duck </a:t>
            </a:r>
            <a:r>
              <a:rPr lang="en-US" dirty="0">
                <a:solidFill>
                  <a:srgbClr val="FF0000"/>
                </a:solidFill>
              </a:rPr>
              <a:t>Boot. </a:t>
            </a:r>
            <a:r>
              <a:rPr lang="en-US" dirty="0">
                <a:solidFill>
                  <a:srgbClr val="FF0000"/>
                </a:solidFill>
                <a:hlinkClick r:id="rId5">
                  <a:extLst>
                    <a:ext uri="{A12FA001-AC4F-418D-AE19-62706E023703}">
                      <ahyp:hlinkClr xmlns:ahyp="http://schemas.microsoft.com/office/drawing/2018/hyperlinkcolor" val="tx"/>
                    </a:ext>
                  </a:extLst>
                </a:hlinkClick>
              </a:rPr>
              <a:t>C</a:t>
            </a:r>
            <a:r>
              <a:rPr lang="en-US" dirty="0">
                <a:solidFill>
                  <a:srgbClr val="FF0000"/>
                </a:solidFill>
              </a:rPr>
              <a:t>. 2021, </a:t>
            </a:r>
            <a:r>
              <a:rPr lang="en-US" i="1" dirty="0">
                <a:solidFill>
                  <a:srgbClr val="FF0000"/>
                </a:solidFill>
              </a:rPr>
              <a:t>Wolverine</a:t>
            </a:r>
            <a:r>
              <a:rPr lang="en-US" dirty="0">
                <a:solidFill>
                  <a:srgbClr val="FF0000"/>
                </a:solidFill>
                <a:hlinkClick r:id="rId5">
                  <a:extLst>
                    <a:ext uri="{A12FA001-AC4F-418D-AE19-62706E023703}">
                      <ahyp:hlinkClr xmlns:ahyp="http://schemas.microsoft.com/office/drawing/2018/hyperlinkcolor" val="tx"/>
                    </a:ext>
                  </a:extLst>
                </a:hlinkClick>
              </a:rPr>
              <a:t>https://www.sperry.com/en/saltwater-heel-leather-duck-boot/45751W.html?dwvar_45751W_color=STS85829#cgid=women-shoes-boots&amp;start=1</a:t>
            </a:r>
            <a:endParaRPr lang="en-US" dirty="0">
              <a:solidFill>
                <a:srgbClr val="FF0000"/>
              </a:solidFill>
            </a:endParaRPr>
          </a:p>
          <a:p>
            <a:pPr marL="0" indent="0">
              <a:buNone/>
            </a:pPr>
            <a:r>
              <a:rPr lang="en-US" dirty="0">
                <a:solidFill>
                  <a:srgbClr val="FF0000"/>
                </a:solidFill>
              </a:rPr>
              <a:t>X90 Sports. </a:t>
            </a:r>
            <a:r>
              <a:rPr lang="en-US" i="1" dirty="0">
                <a:solidFill>
                  <a:srgbClr val="FF0000"/>
                </a:solidFill>
              </a:rPr>
              <a:t>Combat boot , x90 </a:t>
            </a:r>
            <a:r>
              <a:rPr lang="en-US" dirty="0">
                <a:solidFill>
                  <a:srgbClr val="FF0000"/>
                </a:solidFill>
              </a:rPr>
              <a:t>Sports </a:t>
            </a:r>
            <a:r>
              <a:rPr lang="en-US" dirty="0">
                <a:solidFill>
                  <a:srgbClr val="FF0000"/>
                </a:solidFill>
                <a:hlinkClick r:id="rId6">
                  <a:extLst>
                    <a:ext uri="{A12FA001-AC4F-418D-AE19-62706E023703}">
                      <ahyp:hlinkClr xmlns:ahyp="http://schemas.microsoft.com/office/drawing/2018/hyperlinkcolor" val="tx"/>
                    </a:ext>
                  </a:extLst>
                </a:hlinkClick>
              </a:rPr>
              <a:t>https://www.x90sports.com/p/?iid=55274831&amp;pr=63.99</a:t>
            </a:r>
            <a:endParaRPr lang="en-US" dirty="0">
              <a:solidFill>
                <a:srgbClr val="FF0000"/>
              </a:solidFill>
            </a:endParaRPr>
          </a:p>
          <a:p>
            <a:pPr marL="0" indent="0">
              <a:buNone/>
            </a:pPr>
            <a:r>
              <a:rPr lang="en-US" dirty="0">
                <a:solidFill>
                  <a:srgbClr val="FF0000"/>
                </a:solidFill>
              </a:rPr>
              <a:t>Doc Martins. </a:t>
            </a:r>
            <a:r>
              <a:rPr lang="en-US" i="1" dirty="0">
                <a:solidFill>
                  <a:srgbClr val="FF0000"/>
                </a:solidFill>
              </a:rPr>
              <a:t>Combs Platform Combat Boots</a:t>
            </a:r>
            <a:r>
              <a:rPr lang="en-US" dirty="0">
                <a:solidFill>
                  <a:srgbClr val="FF0000"/>
                </a:solidFill>
              </a:rPr>
              <a:t>, c. 2021 Doc Martins</a:t>
            </a:r>
            <a:r>
              <a:rPr lang="en-US" i="1" dirty="0">
                <a:solidFill>
                  <a:srgbClr val="FF0000"/>
                </a:solidFill>
              </a:rPr>
              <a:t> </a:t>
            </a:r>
            <a:r>
              <a:rPr lang="en-US" dirty="0">
                <a:solidFill>
                  <a:srgbClr val="FF0000"/>
                </a:solidFill>
                <a:hlinkClick r:id="rId7">
                  <a:extLst>
                    <a:ext uri="{A12FA001-AC4F-418D-AE19-62706E023703}">
                      <ahyp:hlinkClr xmlns:ahyp="http://schemas.microsoft.com/office/drawing/2018/hyperlinkcolor" val="tx"/>
                    </a:ext>
                  </a:extLst>
                </a:hlinkClick>
              </a:rPr>
              <a:t>https://www.dsw.com/en/us/product/dr.-martens-combs-platform-combat-boot---womens/464416</a:t>
            </a:r>
            <a:endParaRPr lang="en-US" dirty="0">
              <a:solidFill>
                <a:srgbClr val="FF0000"/>
              </a:solidFill>
            </a:endParaRPr>
          </a:p>
          <a:p>
            <a:pPr marL="0" indent="0">
              <a:buNone/>
            </a:pPr>
            <a:r>
              <a:rPr lang="en-US" dirty="0">
                <a:solidFill>
                  <a:srgbClr val="FF0000"/>
                </a:solidFill>
              </a:rPr>
              <a:t>platform black combat boots </a:t>
            </a:r>
            <a:r>
              <a:rPr lang="en-US" dirty="0">
                <a:solidFill>
                  <a:srgbClr val="FF0000"/>
                </a:solidFill>
                <a:hlinkClick r:id="rId8">
                  <a:extLst>
                    <a:ext uri="{A12FA001-AC4F-418D-AE19-62706E023703}">
                      <ahyp:hlinkClr xmlns:ahyp="http://schemas.microsoft.com/office/drawing/2018/hyperlinkcolor" val="tx"/>
                    </a:ext>
                  </a:extLst>
                </a:hlinkClick>
              </a:rPr>
              <a:t>https://www.ebay.com/itm/173431929028</a:t>
            </a:r>
            <a:endParaRPr lang="en-US" dirty="0">
              <a:solidFill>
                <a:srgbClr val="FF0000"/>
              </a:solidFill>
            </a:endParaRPr>
          </a:p>
          <a:p>
            <a:pPr marL="0" indent="0">
              <a:buNone/>
            </a:pPr>
            <a:r>
              <a:rPr lang="en-US" dirty="0">
                <a:solidFill>
                  <a:srgbClr val="FF0000"/>
                </a:solidFill>
              </a:rPr>
              <a:t>Allegra k. </a:t>
            </a:r>
            <a:r>
              <a:rPr lang="en-US" i="1" dirty="0">
                <a:solidFill>
                  <a:srgbClr val="FF0000"/>
                </a:solidFill>
              </a:rPr>
              <a:t> red patent combat boot. Walmart </a:t>
            </a:r>
            <a:r>
              <a:rPr lang="en-US" dirty="0">
                <a:solidFill>
                  <a:srgbClr val="FF0000"/>
                </a:solidFill>
                <a:hlinkClick r:id="rId9">
                  <a:extLst>
                    <a:ext uri="{A12FA001-AC4F-418D-AE19-62706E023703}">
                      <ahyp:hlinkClr xmlns:ahyp="http://schemas.microsoft.com/office/drawing/2018/hyperlinkcolor" val="tx"/>
                    </a:ext>
                  </a:extLst>
                </a:hlinkClick>
              </a:rPr>
              <a:t>https://www.walmart.com/ip/Allegra-K-Women-s-Zipper-Platform-Chunky-Heel-Combat-Boots/566014080</a:t>
            </a:r>
            <a:endParaRPr lang="en-US" dirty="0">
              <a:solidFill>
                <a:srgbClr val="FF0000"/>
              </a:solidFill>
            </a:endParaRPr>
          </a:p>
          <a:p>
            <a:pPr marL="0" indent="0">
              <a:buNone/>
            </a:pPr>
            <a:r>
              <a:rPr lang="en-US" dirty="0">
                <a:solidFill>
                  <a:srgbClr val="FF0000"/>
                </a:solidFill>
              </a:rPr>
              <a:t>Allegra K. </a:t>
            </a:r>
            <a:r>
              <a:rPr lang="en-US" i="1" dirty="0">
                <a:solidFill>
                  <a:srgbClr val="FF0000"/>
                </a:solidFill>
              </a:rPr>
              <a:t>black and white high contrast combat boot, Sears </a:t>
            </a:r>
            <a:r>
              <a:rPr lang="en-US" dirty="0">
                <a:solidFill>
                  <a:srgbClr val="FF0000"/>
                </a:solidFill>
                <a:hlinkClick r:id="rId10">
                  <a:extLst>
                    <a:ext uri="{A12FA001-AC4F-418D-AE19-62706E023703}">
                      <ahyp:hlinkClr xmlns:ahyp="http://schemas.microsoft.com/office/drawing/2018/hyperlinkcolor" val="tx"/>
                    </a:ext>
                  </a:extLst>
                </a:hlinkClick>
              </a:rPr>
              <a:t>https://www.sears.com/unique-bargains-allegra-k-women-s-platform-chunky-heel/p-A080863798#Imagezoom</a:t>
            </a:r>
            <a:endParaRPr lang="en-US" dirty="0">
              <a:solidFill>
                <a:srgbClr val="FF0000"/>
              </a:solidFill>
            </a:endParaRPr>
          </a:p>
          <a:p>
            <a:pPr marL="0" indent="0">
              <a:buNone/>
            </a:pPr>
            <a:r>
              <a:rPr lang="en-US" dirty="0">
                <a:solidFill>
                  <a:srgbClr val="FF0000"/>
                </a:solidFill>
                <a:effectLst/>
              </a:rPr>
              <a:t>“Shoe Pattern Grading : How to Make Sizes.” </a:t>
            </a:r>
            <a:r>
              <a:rPr lang="en-US" i="1" dirty="0">
                <a:solidFill>
                  <a:srgbClr val="FF0000"/>
                </a:solidFill>
                <a:effectLst/>
              </a:rPr>
              <a:t>How Shoes Are Made: The Sneaker Factory</a:t>
            </a:r>
            <a:r>
              <a:rPr lang="en-US" dirty="0">
                <a:solidFill>
                  <a:srgbClr val="FF0000"/>
                </a:solidFill>
                <a:effectLst/>
              </a:rPr>
              <a:t>, 5 June 2020, https://www.sneakerfactory.net/2018/08/grade-shoe-pattern/. </a:t>
            </a:r>
          </a:p>
          <a:p>
            <a:pPr marL="0" indent="0">
              <a:buNone/>
            </a:pPr>
            <a:r>
              <a:rPr lang="en-US" dirty="0">
                <a:solidFill>
                  <a:srgbClr val="FF0000"/>
                </a:solidFill>
                <a:effectLst/>
              </a:rPr>
              <a:t>“About Us.” </a:t>
            </a:r>
            <a:r>
              <a:rPr lang="en-US" i="1" dirty="0">
                <a:solidFill>
                  <a:srgbClr val="FF0000"/>
                </a:solidFill>
                <a:effectLst/>
              </a:rPr>
              <a:t>Wolverine Worldwide</a:t>
            </a:r>
            <a:r>
              <a:rPr lang="en-US" dirty="0">
                <a:solidFill>
                  <a:srgbClr val="FF0000"/>
                </a:solidFill>
                <a:effectLst/>
              </a:rPr>
              <a:t>, 10 Mar. 2021, https://www.wolverineworldwide.com/about-us/. </a:t>
            </a:r>
          </a:p>
          <a:p>
            <a:pPr marL="0" indent="0">
              <a:buNone/>
            </a:pPr>
            <a:r>
              <a:rPr lang="en-US" dirty="0">
                <a:solidFill>
                  <a:srgbClr val="FF0000"/>
                </a:solidFill>
                <a:effectLst/>
              </a:rPr>
              <a:t>Institute, ERI Economic Research. “Shoe Maker Salary China.” </a:t>
            </a:r>
            <a:r>
              <a:rPr lang="en-US" i="1" dirty="0">
                <a:solidFill>
                  <a:srgbClr val="FF0000"/>
                </a:solidFill>
                <a:effectLst/>
              </a:rPr>
              <a:t>Salary Expert</a:t>
            </a:r>
            <a:r>
              <a:rPr lang="en-US" dirty="0">
                <a:solidFill>
                  <a:srgbClr val="FF0000"/>
                </a:solidFill>
                <a:effectLst/>
              </a:rPr>
              <a:t>, https://www.salaryexpert.com/salary/job/shoe-maker/china. </a:t>
            </a:r>
          </a:p>
          <a:p>
            <a:pPr marL="0" indent="0">
              <a:buNone/>
            </a:pPr>
            <a:r>
              <a:rPr lang="en-US" i="1" dirty="0">
                <a:solidFill>
                  <a:srgbClr val="FF0000"/>
                </a:solidFill>
                <a:effectLst/>
              </a:rPr>
              <a:t>Shanghai </a:t>
            </a:r>
            <a:r>
              <a:rPr lang="en-US" i="1" dirty="0" err="1">
                <a:solidFill>
                  <a:srgbClr val="FF0000"/>
                </a:solidFill>
                <a:effectLst/>
              </a:rPr>
              <a:t>Workplus</a:t>
            </a:r>
            <a:r>
              <a:rPr lang="en-US" i="1" dirty="0">
                <a:solidFill>
                  <a:srgbClr val="FF0000"/>
                </a:solidFill>
                <a:effectLst/>
              </a:rPr>
              <a:t> Technology Co., Ltd..</a:t>
            </a:r>
            <a:r>
              <a:rPr lang="en-US" dirty="0">
                <a:solidFill>
                  <a:srgbClr val="FF0000"/>
                </a:solidFill>
                <a:effectLst/>
              </a:rPr>
              <a:t>, https://safeyeartools.en.made-in-china.com/. </a:t>
            </a:r>
          </a:p>
          <a:p>
            <a:pPr marL="0" indent="0">
              <a:buNone/>
            </a:pPr>
            <a:r>
              <a:rPr lang="en-US" dirty="0">
                <a:solidFill>
                  <a:srgbClr val="FF0000"/>
                </a:solidFill>
                <a:effectLst/>
              </a:rPr>
              <a:t>“Supplier Homepage.” </a:t>
            </a:r>
            <a:r>
              <a:rPr lang="en-US" i="1" dirty="0">
                <a:solidFill>
                  <a:srgbClr val="FF0000"/>
                </a:solidFill>
                <a:effectLst/>
              </a:rPr>
              <a:t>Qingdao Driving Sea International Trade Co., Ltd.</a:t>
            </a:r>
            <a:r>
              <a:rPr lang="en-US" dirty="0">
                <a:solidFill>
                  <a:srgbClr val="FF0000"/>
                </a:solidFill>
                <a:effectLst/>
              </a:rPr>
              <a:t>, https://china-safetyshoes.en.made-in-china.com/company-Qingdao-Driving-Sea-International-Trade-Co-Ltd-.html. </a:t>
            </a:r>
          </a:p>
        </p:txBody>
      </p:sp>
    </p:spTree>
    <p:extLst>
      <p:ext uri="{BB962C8B-B14F-4D97-AF65-F5344CB8AC3E}">
        <p14:creationId xmlns:p14="http://schemas.microsoft.com/office/powerpoint/2010/main" val="32800593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10441</TotalTime>
  <Words>1580</Words>
  <Application>Microsoft Office PowerPoint</Application>
  <PresentationFormat>Widescreen</PresentationFormat>
  <Paragraphs>70</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Arial Black</vt:lpstr>
      <vt:lpstr>Calibri</vt:lpstr>
      <vt:lpstr>Calibri Light</vt:lpstr>
      <vt:lpstr>Roboto</vt:lpstr>
      <vt:lpstr>Office Theme</vt:lpstr>
      <vt:lpstr>PowerPoint Presentation</vt:lpstr>
      <vt:lpstr>PowerPoint Presentation</vt:lpstr>
      <vt:lpstr>Wolverine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Citations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Wolverine</dc:title>
  <dc:creator>Erik Knight</dc:creator>
  <cp:lastModifiedBy>Erik Knight</cp:lastModifiedBy>
  <cp:revision>6</cp:revision>
  <dcterms:created xsi:type="dcterms:W3CDTF">2021-11-01T03:48:22Z</dcterms:created>
  <dcterms:modified xsi:type="dcterms:W3CDTF">2021-12-17T07:24:39Z</dcterms:modified>
</cp:coreProperties>
</file>